
<file path=[Content_Types].xml><?xml version="1.0" encoding="utf-8"?>
<Types xmlns="http://schemas.openxmlformats.org/package/2006/content-types">
  <Default Extension="jpg" ContentType="image/jpeg"/>
  <Default Extension="png" ContentType="image/png"/>
  <Default Extension="svg" ContentType="image/svg+xml"/>
  <Default Extension="rels" ContentType="application/vnd.openxmlformats-package.relationships+xml"/>
  <Default Extension="xml" ContentType="application/xml"/>
  <Override PartName="/ppt/slides/slide4.xml" ContentType="application/vnd.openxmlformats-officedocument.presentationml.slide+xml"/>
  <Override PartName="/ppt/viewProps.xml" ContentType="application/vnd.openxmlformats-officedocument.presentationml.viewProps+xml"/>
  <Override PartName="/ppt/slides/slide2.xml" ContentType="application/vnd.openxmlformats-officedocument.presentationml.slide+xml"/>
  <Override PartName="/ppt/tableStyles.xml" ContentType="application/vnd.openxmlformats-officedocument.presentationml.tableStyles+xml"/>
  <Override PartName="/ppt/slides/slide14.xml" ContentType="application/vnd.openxmlformats-officedocument.presentationml.slide+xml"/>
  <Override PartName="/ppt/slides/slide12.xml" ContentType="application/vnd.openxmlformats-officedocument.presentationml.slide+xml"/>
  <Override PartName="/ppt/slides/slide10.xml" ContentType="application/vnd.openxmlformats-officedocument.presentationml.slide+xml"/>
  <Override PartName="/ppt/slides/slide13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11.xml" ContentType="application/vnd.openxmlformats-officedocument.presentationml.slide+xml"/>
  <Override PartName="/ppt/slideLayouts/slideLayout7.xml" ContentType="application/vnd.openxmlformats-officedocument.presentationml.slideLayout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Masters/notesMaster1.xml" ContentType="application/vnd.openxmlformats-officedocument.presentationml.notesMaster+xml"/>
  <Override PartName="/ppt/slideLayouts/slideLayout5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s/slide6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3.xml" ContentType="application/vnd.openxmlformats-officedocument.presentationml.slide+xml"/>
  <Override PartName="/ppt/slideLayouts/slideLayout8.xml" ContentType="application/vnd.openxmlformats-officedocument.presentationml.slideLayout+xml"/>
  <Override PartName="/ppt/theme/theme1.xml" ContentType="application/vnd.openxmlformats-officedocument.theme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9.xml" ContentType="application/vnd.openxmlformats-officedocument.presentationml.slideLayout+xml"/>
  <Override PartName="/docProps/app.xml" ContentType="application/vnd.openxmlformats-officedocument.extended-properties+xml"/>
  <Override PartName="/ppt/presentation.xml" ContentType="application/vnd.openxmlformats-officedocument.presentationml.presentation.main+xml"/>
</Types>
</file>

<file path=_rels/.rels><?xml version="1.0" encoding="UTF-8" standalone="yes"?><Relationships xmlns="http://schemas.openxmlformats.org/package/2006/relationships"><Relationship Id="rId2" Type="http://schemas.openxmlformats.org/officeDocument/2006/relationships/extended-properties" Target="docProps/app.xml" /><Relationship Id="rId0" Type="http://schemas.openxmlformats.org/officeDocument/2006/relationships/officeDocument" Target="ppt/presentation.xml" /><Relationship Id="rId1" Type="http://schemas.openxmlformats.org/package/2006/relationships/metadata/core-properties" Target="docProps/core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firstSlideNum="1">
  <p:sldMasterIdLst>
    <p:sldMasterId id="2147483648" r:id="rId0"/>
  </p:sldMasterIdLst>
  <p:notesMasterIdLst>
    <p:notesMasterId r:id="rId15"/>
  </p:notesMasterIdLst>
  <p:sldIdLst>
    <p:sldId id="256" r:id="rId1"/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</p:sldIdLst>
  <p:sldSz cx="12192000" cy="6858000"/>
  <p:notesSz cx="6858000" cy="9144000"/>
  <p:defaultTextStyle>
    <a:defPPr>
      <a:defRPr lang="zh-CN"/>
    </a:defPPr>
    <a:lvl1pPr marL="0" algn="l" defTabSz="914400" rtl="false" eaLnBrk="true" latinLnBrk="false" hangingPunct="true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false" eaLnBrk="true" latinLnBrk="false" hangingPunct="true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false" eaLnBrk="true" latinLnBrk="false" hangingPunct="true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false" eaLnBrk="true" latinLnBrk="false" hangingPunct="true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false" eaLnBrk="true" latinLnBrk="false" hangingPunct="true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false" eaLnBrk="true" latinLnBrk="false" hangingPunct="true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false" eaLnBrk="true" latinLnBrk="false" hangingPunct="true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false" eaLnBrk="true" latinLnBrk="false" hangingPunct="true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false" eaLnBrk="true" latinLnBrk="false" hangingPunct="true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p="http://schemas.openxmlformats.org/presentationml/2006/main">
  <p:extLst>
    <p:ext uri="{E76CE94A-603C-4142-B9EB-6D1370010A27}"/>
    <p:ext uri="{D31A062A-798A-4329-ABDD-BBA856620510}"/>
    <p:ext uri="{FD5EFAAD-0ECE-453E-9831-46B23BE46B34}"/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>
  <p:normalViewPr>
    <p:restoredLeft sz="16993" autoAdjust="false"/>
    <p:restoredTop sz="94660"/>
  </p:normalViewPr>
  <p:slideViewPr>
    <p:cSldViewPr snapToGrid="false">
      <p:cViewPr varScale="true">
        <p:scale>
          <a:sx n="102" d="100"/>
          <a:sy n="102" d="100"/>
        </p:scale>
        <p:origin x="108" y="1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<Relationships xmlns="http://schemas.openxmlformats.org/package/2006/relationships"><Relationship Id="rId9" Type="http://schemas.openxmlformats.org/officeDocument/2006/relationships/slide" Target="slides/slide9.xml" /><Relationship Id="rId8" Type="http://schemas.openxmlformats.org/officeDocument/2006/relationships/slide" Target="slides/slide8.xml" /><Relationship Id="rId7" Type="http://schemas.openxmlformats.org/officeDocument/2006/relationships/slide" Target="slides/slide7.xml" /><Relationship Id="rId13" Type="http://schemas.openxmlformats.org/officeDocument/2006/relationships/slide" Target="slides/slide13.xml" /><Relationship Id="rId10" Type="http://schemas.openxmlformats.org/officeDocument/2006/relationships/slide" Target="slides/slide10.xml" /><Relationship Id="rId12" Type="http://schemas.openxmlformats.org/officeDocument/2006/relationships/slide" Target="slides/slide12.xml" /><Relationship Id="rId14" Type="http://schemas.openxmlformats.org/officeDocument/2006/relationships/slide" Target="slides/slide14.xml" /><Relationship Id="rId0" Type="http://schemas.openxmlformats.org/officeDocument/2006/relationships/slideMaster" Target="slideMasters/slideMaster1.xml" /><Relationship Id="rId1" Type="http://schemas.openxmlformats.org/officeDocument/2006/relationships/slide" Target="slides/slide1.xml" /><Relationship Id="rId17" Type="http://schemas.openxmlformats.org/officeDocument/2006/relationships/tableStyles" Target="tableStyles.xml" /><Relationship Id="rId16" Type="http://schemas.openxmlformats.org/officeDocument/2006/relationships/presProps" Target="presProps.xml" /><Relationship Id="rId2" Type="http://schemas.openxmlformats.org/officeDocument/2006/relationships/slide" Target="slides/slide2.xml" /><Relationship Id="rId18" Type="http://schemas.openxmlformats.org/officeDocument/2006/relationships/viewProps" Target="viewProps.xml" /><Relationship Id="rId3" Type="http://schemas.openxmlformats.org/officeDocument/2006/relationships/slide" Target="slides/slide3.xml" /><Relationship Id="rId11" Type="http://schemas.openxmlformats.org/officeDocument/2006/relationships/slide" Target="slides/slide11.xml" /><Relationship Id="rId4" Type="http://schemas.openxmlformats.org/officeDocument/2006/relationships/slide" Target="slides/slide4.xml" /><Relationship Id="rId5" Type="http://schemas.openxmlformats.org/officeDocument/2006/relationships/slide" Target="slides/slide5.xml" /><Relationship Id="rId15" Type="http://schemas.openxmlformats.org/officeDocument/2006/relationships/notesMaster" Target="notesMasters/notesMaster1.xml" /><Relationship Id="rId6" Type="http://schemas.openxmlformats.org/officeDocument/2006/relationships/slide" Target="slides/slide6.xml" /></Relationships>
</file>

<file path=ppt/notesMasters/_rels/notesMaster1.xml.rels><?xml version="1.0" encoding="UTF-8" standalone="yes"?><Relationships xmlns="http://schemas.openxmlformats.org/package/2006/relationships"><Relationship Id="rId0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true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false"/>
          <a:lstStyle>
            <a:lvl1pPr algn="l">
              <a:defRPr sz="1200"/>
            </a:lvl1pPr>
          </a:lstStyle>
          <a:p>
            <a:pPr/>
            <a:endParaRPr lang="zh-CN" altLang="en-US"/>
          </a:p>
        </p:txBody>
      </p:sp>
      <p:sp>
        <p:nvSpPr>
          <p:cNvPr id="3" name="日期占位符 2"/>
          <p:cNvSpPr>
            <a:spLocks noGrp="true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false"/>
          <a:lstStyle>
            <a:lvl1pPr algn="r">
              <a:defRPr sz="1200"/>
            </a:lvl1pPr>
          </a:lstStyle>
          <a:p>
            <a:pPr/>
            <a:fld id="{52649A1D-F6F9-4901-BD44-B212D5A5A609}" type="datetimeFigureOut">
              <a:rPr lang="zh-CN" altLang="en-US" smtClean="false"/>
              <a:t>2024/12/26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true" noRot="true" noChangeAspect="true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false" anchor="ctr"/>
          <a:lstStyle/>
          <a:p>
            <a:pPr/>
            <a:endParaRPr lang="zh-CN" altLang="en-US"/>
          </a:p>
        </p:txBody>
      </p:sp>
      <p:sp>
        <p:nvSpPr>
          <p:cNvPr id="5" name="备注占位符 4"/>
          <p:cNvSpPr>
            <a:spLocks noGrp="true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false"/>
          <a:lstStyle/>
          <a:p>
            <a:pPr lvl="0"/>
            <a:r>
              <a:rPr lang="zh-CN" altLang="en-US"/>
              <a:t>单击此处编辑母版文本样式</a:t>
            </a:r>
            <a:endParaRPr/>
          </a:p>
          <a:p>
            <a:pPr lvl="1"/>
            <a:r>
              <a:rPr lang="zh-CN" altLang="en-US"/>
              <a:t>二级</a:t>
            </a:r>
            <a:endParaRPr/>
          </a:p>
          <a:p>
            <a:pPr lvl="2"/>
            <a:r>
              <a:rPr lang="zh-CN" altLang="en-US"/>
              <a:t>三级</a:t>
            </a:r>
            <a:endParaRPr/>
          </a:p>
          <a:p>
            <a:pPr lvl="3"/>
            <a:r>
              <a:rPr lang="zh-CN" altLang="en-US"/>
              <a:t>四级</a:t>
            </a:r>
            <a:endParaRPr/>
          </a:p>
          <a:p>
            <a:pPr lvl="4"/>
            <a:r>
              <a:rPr lang="zh-CN" altLang="en-US"/>
              <a:t>五级</a:t>
            </a:r>
            <a:endParaRPr/>
          </a:p>
        </p:txBody>
      </p:sp>
      <p:sp>
        <p:nvSpPr>
          <p:cNvPr id="6" name="页脚占位符 5"/>
          <p:cNvSpPr>
            <a:spLocks noGrp="true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false" anchor="b"/>
          <a:lstStyle>
            <a:lvl1pPr algn="l">
              <a:defRPr sz="1200"/>
            </a:lvl1pPr>
          </a:lstStyle>
          <a:p>
            <a:pPr/>
            <a:endParaRPr lang="zh-CN" altLang="en-US"/>
          </a:p>
        </p:txBody>
      </p:sp>
      <p:sp>
        <p:nvSpPr>
          <p:cNvPr id="7" name="灯片编号占位符 6"/>
          <p:cNvSpPr>
            <a:spLocks noGrp="true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false" anchor="b"/>
          <a:lstStyle>
            <a:lvl1pPr algn="r">
              <a:defRPr sz="1200"/>
            </a:lvl1pPr>
          </a:lstStyle>
          <a:p>
            <a:pPr/>
            <a:fld id="{036FFEFB-134A-45C8-88BA-FEE1244CD187}" type="slidenum">
              <a:rPr lang="zh-CN" altLang="en-US" smtClean="false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false" eaLnBrk="true" latinLnBrk="false" hangingPunct="true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false" eaLnBrk="true" latinLnBrk="false" hangingPunct="true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false" eaLnBrk="true" latinLnBrk="false" hangingPunct="true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false" eaLnBrk="true" latinLnBrk="false" hangingPunct="true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false" eaLnBrk="true" latinLnBrk="false" hangingPunct="true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false" eaLnBrk="true" latinLnBrk="false" hangingPunct="true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false" eaLnBrk="true" latinLnBrk="false" hangingPunct="true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false" eaLnBrk="true" latinLnBrk="false" hangingPunct="true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false" eaLnBrk="true" latinLnBrk="false" hangingPunct="true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0" Type="http://schemas.openxmlformats.org/officeDocument/2006/relationships/slideMaster" Target="../slideMasters/slideMaster1.xml" /></Relationships>
</file>

<file path=ppt/slideLayouts/_rels/slideLayout10.xml.rels><?xml version="1.0" encoding="UTF-8" standalone="yes"?><Relationships xmlns="http://schemas.openxmlformats.org/package/2006/relationships"><Relationship Id="rId0" Type="http://schemas.openxmlformats.org/officeDocument/2006/relationships/slideMaster" Target="../slideMasters/slideMaster1.xml" /></Relationships>
</file>

<file path=ppt/slideLayouts/_rels/slideLayout11.xml.rels><?xml version="1.0" encoding="UTF-8" standalone="yes"?><Relationships xmlns="http://schemas.openxmlformats.org/package/2006/relationships"><Relationship Id="rId0" Type="http://schemas.openxmlformats.org/officeDocument/2006/relationships/slideMaster" Target="../slideMasters/slideMaster1.xml" /></Relationships>
</file>

<file path=ppt/slideLayouts/_rels/slideLayout2.xml.rels><?xml version="1.0" encoding="UTF-8" standalone="yes"?><Relationships xmlns="http://schemas.openxmlformats.org/package/2006/relationships"><Relationship Id="rId0" Type="http://schemas.openxmlformats.org/officeDocument/2006/relationships/slideMaster" Target="../slideMasters/slideMaster1.xml" /></Relationships>
</file>

<file path=ppt/slideLayouts/_rels/slideLayout3.xml.rels><?xml version="1.0" encoding="UTF-8" standalone="yes"?><Relationships xmlns="http://schemas.openxmlformats.org/package/2006/relationships"><Relationship Id="rId0" Type="http://schemas.openxmlformats.org/officeDocument/2006/relationships/slideMaster" Target="../slideMasters/slideMaster1.xml" /></Relationships>
</file>

<file path=ppt/slideLayouts/_rels/slideLayout4.xml.rels><?xml version="1.0" encoding="UTF-8" standalone="yes"?><Relationships xmlns="http://schemas.openxmlformats.org/package/2006/relationships"><Relationship Id="rId0" Type="http://schemas.openxmlformats.org/officeDocument/2006/relationships/slideMaster" Target="../slideMasters/slideMaster1.xml" /></Relationships>
</file>

<file path=ppt/slideLayouts/_rels/slideLayout5.xml.rels><?xml version="1.0" encoding="UTF-8" standalone="yes"?><Relationships xmlns="http://schemas.openxmlformats.org/package/2006/relationships"><Relationship Id="rId0" Type="http://schemas.openxmlformats.org/officeDocument/2006/relationships/slideMaster" Target="../slideMasters/slideMaster1.xml" /></Relationships>
</file>

<file path=ppt/slideLayouts/_rels/slideLayout6.xml.rels><?xml version="1.0" encoding="UTF-8" standalone="yes"?><Relationships xmlns="http://schemas.openxmlformats.org/package/2006/relationships"><Relationship Id="rId0" Type="http://schemas.openxmlformats.org/officeDocument/2006/relationships/slideMaster" Target="../slideMasters/slideMaster1.xml" /></Relationships>
</file>

<file path=ppt/slideLayouts/_rels/slideLayout7.xml.rels><?xml version="1.0" encoding="UTF-8" standalone="yes"?><Relationships xmlns="http://schemas.openxmlformats.org/package/2006/relationships"><Relationship Id="rId0" Type="http://schemas.openxmlformats.org/officeDocument/2006/relationships/slideMaster" Target="../slideMasters/slideMaster1.xml" /></Relationships>
</file>

<file path=ppt/slideLayouts/_rels/slideLayout8.xml.rels><?xml version="1.0" encoding="UTF-8" standalone="yes"?><Relationships xmlns="http://schemas.openxmlformats.org/package/2006/relationships"><Relationship Id="rId0" Type="http://schemas.openxmlformats.org/officeDocument/2006/relationships/slideMaster" Target="../slideMasters/slideMaster1.xml" /></Relationships>
</file>

<file path=ppt/slideLayouts/_rels/slideLayout9.xml.rels><?xml version="1.0" encoding="UTF-8" standalone="yes"?><Relationships xmlns="http://schemas.openxmlformats.org/package/2006/relationships"><Relationship Id="rId0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true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/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3" name="副标题 2"/>
          <p:cNvSpPr>
            <a:spLocks noGrp="true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/>
            <a:r>
              <a:rPr lang="zh-CN" altLang="en-US"/>
              <a:t>单击此处编辑母版副标题样式</a:t>
            </a:r>
            <a:endParaRPr/>
          </a:p>
        </p:txBody>
      </p:sp>
      <p:sp>
        <p:nvSpPr>
          <p:cNvPr id="4" name="日期占位符 3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pPr/>
            <a:fld id="{6336CC5C-FCBE-4DAE-B56D-553CDE3F86EC}" type="datetimeFigureOut">
              <a:rPr lang="zh-CN" altLang="en-US" smtClean="false"/>
              <a:t>2024/12/26</a:t>
            </a:fld>
            <a:endParaRPr lang="zh-CN" altLang="en-US"/>
          </a:p>
        </p:txBody>
      </p:sp>
      <p:sp>
        <p:nvSpPr>
          <p:cNvPr id="5" name="页脚占位符 4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pPr/>
            <a:endParaRPr lang="zh-CN" altLang="en-US"/>
          </a:p>
        </p:txBody>
      </p:sp>
      <p:sp>
        <p:nvSpPr>
          <p:cNvPr id="6" name="灯片编号占位符 5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pPr/>
            <a:fld id="{A5350192-5A34-4663-93DA-69DA2B21B9A6}" type="slidenum">
              <a:rPr lang="zh-CN" altLang="en-US" smtClean="false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p="http://schemas.openxmlformats.org/presentationml/2006/main" type="vertTx">
  <p:cSld name="标题和竖排文字">
    <p:spTree>
      <p:nvGrpSpPr>
        <p:cNvPr id="6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标题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pPr/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66" name="竖排文字占位符 2"/>
          <p:cNvSpPr>
            <a:spLocks noGrp="true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/>
          </a:p>
          <a:p>
            <a:pPr lvl="1"/>
            <a:r>
              <a:rPr lang="zh-CN" altLang="en-US"/>
              <a:t>二级</a:t>
            </a:r>
            <a:endParaRPr/>
          </a:p>
          <a:p>
            <a:pPr lvl="2"/>
            <a:r>
              <a:rPr lang="zh-CN" altLang="en-US"/>
              <a:t>三级</a:t>
            </a:r>
            <a:endParaRPr/>
          </a:p>
          <a:p>
            <a:pPr lvl="3"/>
            <a:r>
              <a:rPr lang="zh-CN" altLang="en-US"/>
              <a:t>四级</a:t>
            </a:r>
            <a:endParaRPr/>
          </a:p>
          <a:p>
            <a:pPr lvl="4"/>
            <a:r>
              <a:rPr lang="zh-CN" altLang="en-US"/>
              <a:t>五级</a:t>
            </a:r>
            <a:endParaRPr/>
          </a:p>
        </p:txBody>
      </p:sp>
      <p:sp>
        <p:nvSpPr>
          <p:cNvPr id="67" name="日期占位符 3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pPr/>
            <a:fld id="{6336CC5C-FCBE-4DAE-B56D-553CDE3F86EC}" type="datetimeFigureOut">
              <a:rPr lang="zh-CN" altLang="en-US" smtClean="false"/>
              <a:t>2024/12/26</a:t>
            </a:fld>
            <a:endParaRPr lang="zh-CN" altLang="en-US"/>
          </a:p>
        </p:txBody>
      </p:sp>
      <p:sp>
        <p:nvSpPr>
          <p:cNvPr id="68" name="页脚占位符 4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pPr/>
            <a:endParaRPr lang="zh-CN" altLang="en-US"/>
          </a:p>
        </p:txBody>
      </p:sp>
      <p:sp>
        <p:nvSpPr>
          <p:cNvPr id="69" name="灯片编号占位符 5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pPr/>
            <a:fld id="{A5350192-5A34-4663-93DA-69DA2B21B9A6}" type="slidenum">
              <a:rPr lang="zh-CN" altLang="en-US" smtClean="false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p="http://schemas.openxmlformats.org/presentationml/2006/main" type="vertTitleAndTx">
  <p:cSld name="竖排标题与文本">
    <p:spTree>
      <p:nvGrpSpPr>
        <p:cNvPr id="1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竖排标题 1"/>
          <p:cNvSpPr>
            <a:spLocks noGrp="true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pPr/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15" name="竖排文字占位符 2"/>
          <p:cNvSpPr>
            <a:spLocks noGrp="true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/>
          </a:p>
          <a:p>
            <a:pPr lvl="1"/>
            <a:r>
              <a:rPr lang="zh-CN" altLang="en-US"/>
              <a:t>二级</a:t>
            </a:r>
            <a:endParaRPr/>
          </a:p>
          <a:p>
            <a:pPr lvl="2"/>
            <a:r>
              <a:rPr lang="zh-CN" altLang="en-US"/>
              <a:t>三级</a:t>
            </a:r>
            <a:endParaRPr/>
          </a:p>
          <a:p>
            <a:pPr lvl="3"/>
            <a:r>
              <a:rPr lang="zh-CN" altLang="en-US"/>
              <a:t>四级</a:t>
            </a:r>
            <a:endParaRPr/>
          </a:p>
          <a:p>
            <a:pPr lvl="4"/>
            <a:r>
              <a:rPr lang="zh-CN" altLang="en-US"/>
              <a:t>五级</a:t>
            </a:r>
            <a:endParaRPr/>
          </a:p>
        </p:txBody>
      </p:sp>
      <p:sp>
        <p:nvSpPr>
          <p:cNvPr id="16" name="日期占位符 3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pPr/>
            <a:fld id="{6336CC5C-FCBE-4DAE-B56D-553CDE3F86EC}" type="datetimeFigureOut">
              <a:rPr lang="zh-CN" altLang="en-US" smtClean="false"/>
              <a:t>2024/12/26</a:t>
            </a:fld>
            <a:endParaRPr lang="zh-CN" altLang="en-US"/>
          </a:p>
        </p:txBody>
      </p:sp>
      <p:sp>
        <p:nvSpPr>
          <p:cNvPr id="17" name="页脚占位符 4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pPr/>
            <a:endParaRPr lang="zh-CN" altLang="en-US"/>
          </a:p>
        </p:txBody>
      </p:sp>
      <p:sp>
        <p:nvSpPr>
          <p:cNvPr id="18" name="灯片编号占位符 5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pPr/>
            <a:fld id="{A5350192-5A34-4663-93DA-69DA2B21B9A6}" type="slidenum">
              <a:rPr lang="zh-CN" altLang="en-US" smtClean="false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p="http://schemas.openxmlformats.org/presentationml/2006/main" type="obj">
  <p:cSld name="标题和内容">
    <p:spTree>
      <p:nvGrpSpPr>
        <p:cNvPr id="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pPr/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9" name="内容占位符 2"/>
          <p:cNvSpPr>
            <a:spLocks noGrp="true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/>
          </a:p>
          <a:p>
            <a:pPr lvl="1"/>
            <a:r>
              <a:rPr lang="zh-CN" altLang="en-US"/>
              <a:t>二级</a:t>
            </a:r>
            <a:endParaRPr/>
          </a:p>
          <a:p>
            <a:pPr lvl="2"/>
            <a:r>
              <a:rPr lang="zh-CN" altLang="en-US"/>
              <a:t>三级</a:t>
            </a:r>
            <a:endParaRPr/>
          </a:p>
          <a:p>
            <a:pPr lvl="3"/>
            <a:r>
              <a:rPr lang="zh-CN" altLang="en-US"/>
              <a:t>四级</a:t>
            </a:r>
            <a:endParaRPr/>
          </a:p>
          <a:p>
            <a:pPr lvl="4"/>
            <a:r>
              <a:rPr lang="zh-CN" altLang="en-US"/>
              <a:t>五级</a:t>
            </a:r>
            <a:endParaRPr/>
          </a:p>
        </p:txBody>
      </p:sp>
      <p:sp>
        <p:nvSpPr>
          <p:cNvPr id="10" name="日期占位符 3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pPr/>
            <a:fld id="{6336CC5C-FCBE-4DAE-B56D-553CDE3F86EC}" type="datetimeFigureOut">
              <a:rPr lang="zh-CN" altLang="en-US" smtClean="false"/>
              <a:t>2024/12/26</a:t>
            </a:fld>
            <a:endParaRPr lang="zh-CN" altLang="en-US"/>
          </a:p>
        </p:txBody>
      </p:sp>
      <p:sp>
        <p:nvSpPr>
          <p:cNvPr id="11" name="页脚占位符 4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pPr/>
            <a:endParaRPr lang="zh-CN" altLang="en-US"/>
          </a:p>
        </p:txBody>
      </p:sp>
      <p:sp>
        <p:nvSpPr>
          <p:cNvPr id="12" name="灯片编号占位符 5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pPr/>
            <a:fld id="{A5350192-5A34-4663-93DA-69DA2B21B9A6}" type="slidenum">
              <a:rPr lang="zh-CN" altLang="en-US" smtClean="false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p="http://schemas.openxmlformats.org/presentationml/2006/main" type="secHead">
  <p:cSld name="节标题">
    <p:spTree>
      <p:nvGrpSpPr>
        <p:cNvPr id="1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标题 1"/>
          <p:cNvSpPr>
            <a:spLocks noGrp="true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pPr/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21" name="文本占位符 2"/>
          <p:cNvSpPr>
            <a:spLocks noGrp="true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/>
          </a:p>
        </p:txBody>
      </p:sp>
      <p:sp>
        <p:nvSpPr>
          <p:cNvPr id="22" name="日期占位符 3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pPr/>
            <a:fld id="{6336CC5C-FCBE-4DAE-B56D-553CDE3F86EC}" type="datetimeFigureOut">
              <a:rPr lang="zh-CN" altLang="en-US" smtClean="false"/>
              <a:t>2024/12/26</a:t>
            </a:fld>
            <a:endParaRPr lang="zh-CN" altLang="en-US"/>
          </a:p>
        </p:txBody>
      </p:sp>
      <p:sp>
        <p:nvSpPr>
          <p:cNvPr id="23" name="页脚占位符 4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pPr/>
            <a:endParaRPr lang="zh-CN" altLang="en-US"/>
          </a:p>
        </p:txBody>
      </p:sp>
      <p:sp>
        <p:nvSpPr>
          <p:cNvPr id="24" name="灯片编号占位符 5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pPr/>
            <a:fld id="{A5350192-5A34-4663-93DA-69DA2B21B9A6}" type="slidenum">
              <a:rPr lang="zh-CN" altLang="en-US" smtClean="false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p="http://schemas.openxmlformats.org/presentationml/2006/main" type="twoObj">
  <p:cSld name="两栏内容">
    <p:spTree>
      <p:nvGrpSpPr>
        <p:cNvPr id="2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标题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pPr/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27" name="内容占位符 2"/>
          <p:cNvSpPr>
            <a:spLocks noGrp="true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/>
          </a:p>
          <a:p>
            <a:pPr lvl="1"/>
            <a:r>
              <a:rPr lang="zh-CN" altLang="en-US"/>
              <a:t>二级</a:t>
            </a:r>
            <a:endParaRPr/>
          </a:p>
          <a:p>
            <a:pPr lvl="2"/>
            <a:r>
              <a:rPr lang="zh-CN" altLang="en-US"/>
              <a:t>三级</a:t>
            </a:r>
            <a:endParaRPr/>
          </a:p>
          <a:p>
            <a:pPr lvl="3"/>
            <a:r>
              <a:rPr lang="zh-CN" altLang="en-US"/>
              <a:t>四级</a:t>
            </a:r>
            <a:endParaRPr/>
          </a:p>
          <a:p>
            <a:pPr lvl="4"/>
            <a:r>
              <a:rPr lang="zh-CN" altLang="en-US"/>
              <a:t>五级</a:t>
            </a:r>
            <a:endParaRPr/>
          </a:p>
        </p:txBody>
      </p:sp>
      <p:sp>
        <p:nvSpPr>
          <p:cNvPr id="28" name="内容占位符 3"/>
          <p:cNvSpPr>
            <a:spLocks noGrp="true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/>
          </a:p>
          <a:p>
            <a:pPr lvl="1"/>
            <a:r>
              <a:rPr lang="zh-CN" altLang="en-US"/>
              <a:t>二级</a:t>
            </a:r>
            <a:endParaRPr/>
          </a:p>
          <a:p>
            <a:pPr lvl="2"/>
            <a:r>
              <a:rPr lang="zh-CN" altLang="en-US"/>
              <a:t>三级</a:t>
            </a:r>
            <a:endParaRPr/>
          </a:p>
          <a:p>
            <a:pPr lvl="3"/>
            <a:r>
              <a:rPr lang="zh-CN" altLang="en-US"/>
              <a:t>四级</a:t>
            </a:r>
            <a:endParaRPr/>
          </a:p>
          <a:p>
            <a:pPr lvl="4"/>
            <a:r>
              <a:rPr lang="zh-CN" altLang="en-US"/>
              <a:t>五级</a:t>
            </a:r>
            <a:endParaRPr/>
          </a:p>
        </p:txBody>
      </p:sp>
      <p:sp>
        <p:nvSpPr>
          <p:cNvPr id="29" name="日期占位符 4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pPr/>
            <a:fld id="{6336CC5C-FCBE-4DAE-B56D-553CDE3F86EC}" type="datetimeFigureOut">
              <a:rPr lang="zh-CN" altLang="en-US" smtClean="false"/>
              <a:t>2024/12/26</a:t>
            </a:fld>
            <a:endParaRPr lang="zh-CN" altLang="en-US"/>
          </a:p>
        </p:txBody>
      </p:sp>
      <p:sp>
        <p:nvSpPr>
          <p:cNvPr id="30" name="页脚占位符 5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pPr/>
            <a:endParaRPr lang="zh-CN" altLang="en-US"/>
          </a:p>
        </p:txBody>
      </p:sp>
      <p:sp>
        <p:nvSpPr>
          <p:cNvPr id="31" name="灯片编号占位符 6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pPr/>
            <a:fld id="{A5350192-5A34-4663-93DA-69DA2B21B9A6}" type="slidenum">
              <a:rPr lang="zh-CN" altLang="en-US" smtClean="false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p="http://schemas.openxmlformats.org/presentationml/2006/main" type="twoTxTwoObj">
  <p:cSld name="比较">
    <p:spTree>
      <p:nvGrpSpPr>
        <p:cNvPr id="3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标题 1"/>
          <p:cNvSpPr>
            <a:spLocks noGrp="true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pPr/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34" name="文本占位符 2"/>
          <p:cNvSpPr>
            <a:spLocks noGrp="true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true"/>
            </a:lvl1pPr>
            <a:lvl2pPr marL="457200" indent="0">
              <a:buNone/>
              <a:defRPr sz="2000" b="true"/>
            </a:lvl2pPr>
            <a:lvl3pPr marL="914400" indent="0">
              <a:buNone/>
              <a:defRPr sz="1800" b="true"/>
            </a:lvl3pPr>
            <a:lvl4pPr marL="1371600" indent="0">
              <a:buNone/>
              <a:defRPr sz="1600" b="true"/>
            </a:lvl4pPr>
            <a:lvl5pPr marL="1828800" indent="0">
              <a:buNone/>
              <a:defRPr sz="1600" b="true"/>
            </a:lvl5pPr>
            <a:lvl6pPr marL="2286000" indent="0">
              <a:buNone/>
              <a:defRPr sz="1600" b="true"/>
            </a:lvl6pPr>
            <a:lvl7pPr marL="2743200" indent="0">
              <a:buNone/>
              <a:defRPr sz="1600" b="true"/>
            </a:lvl7pPr>
            <a:lvl8pPr marL="3200400" indent="0">
              <a:buNone/>
              <a:defRPr sz="1600" b="true"/>
            </a:lvl8pPr>
            <a:lvl9pPr marL="3657600" indent="0">
              <a:buNone/>
              <a:defRPr sz="1600" b="true"/>
            </a:lvl9pPr>
          </a:lstStyle>
          <a:p>
            <a:pPr lvl="0"/>
            <a:r>
              <a:rPr lang="zh-CN" altLang="en-US"/>
              <a:t>单击此处编辑母版文本样式</a:t>
            </a:r>
            <a:endParaRPr/>
          </a:p>
        </p:txBody>
      </p:sp>
      <p:sp>
        <p:nvSpPr>
          <p:cNvPr id="35" name="内容占位符 3"/>
          <p:cNvSpPr>
            <a:spLocks noGrp="true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/>
          </a:p>
          <a:p>
            <a:pPr lvl="1"/>
            <a:r>
              <a:rPr lang="zh-CN" altLang="en-US"/>
              <a:t>二级</a:t>
            </a:r>
            <a:endParaRPr/>
          </a:p>
          <a:p>
            <a:pPr lvl="2"/>
            <a:r>
              <a:rPr lang="zh-CN" altLang="en-US"/>
              <a:t>三级</a:t>
            </a:r>
            <a:endParaRPr/>
          </a:p>
          <a:p>
            <a:pPr lvl="3"/>
            <a:r>
              <a:rPr lang="zh-CN" altLang="en-US"/>
              <a:t>四级</a:t>
            </a:r>
            <a:endParaRPr/>
          </a:p>
          <a:p>
            <a:pPr lvl="4"/>
            <a:r>
              <a:rPr lang="zh-CN" altLang="en-US"/>
              <a:t>五级</a:t>
            </a:r>
            <a:endParaRPr/>
          </a:p>
        </p:txBody>
      </p:sp>
      <p:sp>
        <p:nvSpPr>
          <p:cNvPr id="36" name="文本占位符 4"/>
          <p:cNvSpPr>
            <a:spLocks noGrp="true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true"/>
            </a:lvl1pPr>
            <a:lvl2pPr marL="457200" indent="0">
              <a:buNone/>
              <a:defRPr sz="2000" b="true"/>
            </a:lvl2pPr>
            <a:lvl3pPr marL="914400" indent="0">
              <a:buNone/>
              <a:defRPr sz="1800" b="true"/>
            </a:lvl3pPr>
            <a:lvl4pPr marL="1371600" indent="0">
              <a:buNone/>
              <a:defRPr sz="1600" b="true"/>
            </a:lvl4pPr>
            <a:lvl5pPr marL="1828800" indent="0">
              <a:buNone/>
              <a:defRPr sz="1600" b="true"/>
            </a:lvl5pPr>
            <a:lvl6pPr marL="2286000" indent="0">
              <a:buNone/>
              <a:defRPr sz="1600" b="true"/>
            </a:lvl6pPr>
            <a:lvl7pPr marL="2743200" indent="0">
              <a:buNone/>
              <a:defRPr sz="1600" b="true"/>
            </a:lvl7pPr>
            <a:lvl8pPr marL="3200400" indent="0">
              <a:buNone/>
              <a:defRPr sz="1600" b="true"/>
            </a:lvl8pPr>
            <a:lvl9pPr marL="3657600" indent="0">
              <a:buNone/>
              <a:defRPr sz="1600" b="true"/>
            </a:lvl9pPr>
          </a:lstStyle>
          <a:p>
            <a:pPr lvl="0"/>
            <a:r>
              <a:rPr lang="zh-CN" altLang="en-US"/>
              <a:t>单击此处编辑母版文本样式</a:t>
            </a:r>
            <a:endParaRPr/>
          </a:p>
        </p:txBody>
      </p:sp>
      <p:sp>
        <p:nvSpPr>
          <p:cNvPr id="37" name="内容占位符 5"/>
          <p:cNvSpPr>
            <a:spLocks noGrp="true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/>
          </a:p>
          <a:p>
            <a:pPr lvl="1"/>
            <a:r>
              <a:rPr lang="zh-CN" altLang="en-US"/>
              <a:t>二级</a:t>
            </a:r>
            <a:endParaRPr/>
          </a:p>
          <a:p>
            <a:pPr lvl="2"/>
            <a:r>
              <a:rPr lang="zh-CN" altLang="en-US"/>
              <a:t>三级</a:t>
            </a:r>
            <a:endParaRPr/>
          </a:p>
          <a:p>
            <a:pPr lvl="3"/>
            <a:r>
              <a:rPr lang="zh-CN" altLang="en-US"/>
              <a:t>四级</a:t>
            </a:r>
            <a:endParaRPr/>
          </a:p>
          <a:p>
            <a:pPr lvl="4"/>
            <a:r>
              <a:rPr lang="zh-CN" altLang="en-US"/>
              <a:t>五级</a:t>
            </a:r>
            <a:endParaRPr/>
          </a:p>
        </p:txBody>
      </p:sp>
      <p:sp>
        <p:nvSpPr>
          <p:cNvPr id="38" name="日期占位符 6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pPr/>
            <a:fld id="{6336CC5C-FCBE-4DAE-B56D-553CDE3F86EC}" type="datetimeFigureOut">
              <a:rPr lang="zh-CN" altLang="en-US" smtClean="false"/>
              <a:t>2024/12/26</a:t>
            </a:fld>
            <a:endParaRPr lang="zh-CN" altLang="en-US"/>
          </a:p>
        </p:txBody>
      </p:sp>
      <p:sp>
        <p:nvSpPr>
          <p:cNvPr id="39" name="页脚占位符 7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pPr/>
            <a:endParaRPr lang="zh-CN" altLang="en-US"/>
          </a:p>
        </p:txBody>
      </p:sp>
      <p:sp>
        <p:nvSpPr>
          <p:cNvPr id="40" name="灯片编号占位符 8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pPr/>
            <a:fld id="{A5350192-5A34-4663-93DA-69DA2B21B9A6}" type="slidenum">
              <a:rPr lang="zh-CN" altLang="en-US" smtClean="false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p="http://schemas.openxmlformats.org/presentationml/2006/main" type="titleOnly">
  <p:cSld name="仅标题">
    <p:spTree>
      <p:nvGrpSpPr>
        <p:cNvPr id="4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标题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pPr/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43" name="日期占位符 2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pPr/>
            <a:fld id="{6336CC5C-FCBE-4DAE-B56D-553CDE3F86EC}" type="datetimeFigureOut">
              <a:rPr lang="zh-CN" altLang="en-US" smtClean="false"/>
              <a:t>2024/12/26</a:t>
            </a:fld>
            <a:endParaRPr lang="zh-CN" altLang="en-US"/>
          </a:p>
        </p:txBody>
      </p:sp>
      <p:sp>
        <p:nvSpPr>
          <p:cNvPr id="44" name="页脚占位符 3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pPr/>
            <a:endParaRPr lang="zh-CN" altLang="en-US"/>
          </a:p>
        </p:txBody>
      </p:sp>
      <p:sp>
        <p:nvSpPr>
          <p:cNvPr id="45" name="灯片编号占位符 4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pPr/>
            <a:fld id="{A5350192-5A34-4663-93DA-69DA2B21B9A6}" type="slidenum">
              <a:rPr lang="zh-CN" altLang="en-US" smtClean="false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p="http://schemas.openxmlformats.org/presentationml/2006/main" type="blank">
  <p:cSld name="空白">
    <p:spTree>
      <p:nvGrpSpPr>
        <p:cNvPr id="4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日期占位符 1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pPr/>
            <a:fld id="{6336CC5C-FCBE-4DAE-B56D-553CDE3F86EC}" type="datetimeFigureOut">
              <a:rPr lang="zh-CN" altLang="en-US" smtClean="false"/>
              <a:t>2024/12/26</a:t>
            </a:fld>
            <a:endParaRPr lang="zh-CN" altLang="en-US"/>
          </a:p>
        </p:txBody>
      </p:sp>
      <p:sp>
        <p:nvSpPr>
          <p:cNvPr id="48" name="页脚占位符 2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pPr/>
            <a:endParaRPr lang="zh-CN" altLang="en-US"/>
          </a:p>
        </p:txBody>
      </p:sp>
      <p:sp>
        <p:nvSpPr>
          <p:cNvPr id="49" name="灯片编号占位符 3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pPr/>
            <a:fld id="{A5350192-5A34-4663-93DA-69DA2B21B9A6}" type="slidenum">
              <a:rPr lang="zh-CN" altLang="en-US" smtClean="false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p="http://schemas.openxmlformats.org/presentationml/2006/main" type="objTx">
  <p:cSld name="内容与标题">
    <p:spTree>
      <p:nvGrpSpPr>
        <p:cNvPr id="5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标题 1"/>
          <p:cNvSpPr>
            <a:spLocks noGrp="true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/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52" name="内容占位符 2"/>
          <p:cNvSpPr>
            <a:spLocks noGrp="true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/>
          </a:p>
          <a:p>
            <a:pPr lvl="1"/>
            <a:r>
              <a:rPr lang="zh-CN" altLang="en-US"/>
              <a:t>二级</a:t>
            </a:r>
            <a:endParaRPr/>
          </a:p>
          <a:p>
            <a:pPr lvl="2"/>
            <a:r>
              <a:rPr lang="zh-CN" altLang="en-US"/>
              <a:t>三级</a:t>
            </a:r>
            <a:endParaRPr/>
          </a:p>
          <a:p>
            <a:pPr lvl="3"/>
            <a:r>
              <a:rPr lang="zh-CN" altLang="en-US"/>
              <a:t>四级</a:t>
            </a:r>
            <a:endParaRPr/>
          </a:p>
          <a:p>
            <a:pPr lvl="4"/>
            <a:r>
              <a:rPr lang="zh-CN" altLang="en-US"/>
              <a:t>五级</a:t>
            </a:r>
            <a:endParaRPr/>
          </a:p>
        </p:txBody>
      </p:sp>
      <p:sp>
        <p:nvSpPr>
          <p:cNvPr id="53" name="文本占位符 3"/>
          <p:cNvSpPr>
            <a:spLocks noGrp="true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/>
          </a:p>
        </p:txBody>
      </p:sp>
      <p:sp>
        <p:nvSpPr>
          <p:cNvPr id="54" name="日期占位符 4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pPr/>
            <a:fld id="{6336CC5C-FCBE-4DAE-B56D-553CDE3F86EC}" type="datetimeFigureOut">
              <a:rPr lang="zh-CN" altLang="en-US" smtClean="false"/>
              <a:t>2024/12/26</a:t>
            </a:fld>
            <a:endParaRPr lang="zh-CN" altLang="en-US"/>
          </a:p>
        </p:txBody>
      </p:sp>
      <p:sp>
        <p:nvSpPr>
          <p:cNvPr id="55" name="页脚占位符 5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pPr/>
            <a:endParaRPr lang="zh-CN" altLang="en-US"/>
          </a:p>
        </p:txBody>
      </p:sp>
      <p:sp>
        <p:nvSpPr>
          <p:cNvPr id="56" name="灯片编号占位符 6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pPr/>
            <a:fld id="{A5350192-5A34-4663-93DA-69DA2B21B9A6}" type="slidenum">
              <a:rPr lang="zh-CN" altLang="en-US" smtClean="false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p="http://schemas.openxmlformats.org/presentationml/2006/main" type="picTx">
  <p:cSld name="图片与标题">
    <p:spTree>
      <p:nvGrpSpPr>
        <p:cNvPr id="5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标题 1"/>
          <p:cNvSpPr>
            <a:spLocks noGrp="true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/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59" name="图片占位符 2"/>
          <p:cNvSpPr>
            <a:spLocks noGrp="true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/>
            <a:endParaRPr lang="zh-CN" altLang="en-US"/>
          </a:p>
        </p:txBody>
      </p:sp>
      <p:sp>
        <p:nvSpPr>
          <p:cNvPr id="60" name="文本占位符 3"/>
          <p:cNvSpPr>
            <a:spLocks noGrp="true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/>
          </a:p>
        </p:txBody>
      </p:sp>
      <p:sp>
        <p:nvSpPr>
          <p:cNvPr id="61" name="日期占位符 4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pPr/>
            <a:fld id="{6336CC5C-FCBE-4DAE-B56D-553CDE3F86EC}" type="datetimeFigureOut">
              <a:rPr lang="zh-CN" altLang="en-US" smtClean="false"/>
              <a:t>2024/12/26</a:t>
            </a:fld>
            <a:endParaRPr lang="zh-CN" altLang="en-US"/>
          </a:p>
        </p:txBody>
      </p:sp>
      <p:sp>
        <p:nvSpPr>
          <p:cNvPr id="62" name="页脚占位符 5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pPr/>
            <a:endParaRPr lang="zh-CN" altLang="en-US"/>
          </a:p>
        </p:txBody>
      </p:sp>
      <p:sp>
        <p:nvSpPr>
          <p:cNvPr id="63" name="灯片编号占位符 6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pPr/>
            <a:fld id="{A5350192-5A34-4663-93DA-69DA2B21B9A6}" type="slidenum">
              <a:rPr lang="zh-CN" altLang="en-US" smtClean="false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9" Type="http://schemas.openxmlformats.org/officeDocument/2006/relationships/slideLayout" Target="../slideLayouts/slideLayout10.xml" /><Relationship Id="rId6" Type="http://schemas.openxmlformats.org/officeDocument/2006/relationships/slideLayout" Target="../slideLayouts/slideLayout7.xml" /><Relationship Id="rId5" Type="http://schemas.openxmlformats.org/officeDocument/2006/relationships/slideLayout" Target="../slideLayouts/slideLayout6.xml" /><Relationship Id="rId8" Type="http://schemas.openxmlformats.org/officeDocument/2006/relationships/slideLayout" Target="../slideLayouts/slideLayout9.xml" /><Relationship Id="rId1" Type="http://schemas.openxmlformats.org/officeDocument/2006/relationships/slideLayout" Target="../slideLayouts/slideLayout2.xml" /><Relationship Id="rId0" Type="http://schemas.openxmlformats.org/officeDocument/2006/relationships/slideLayout" Target="../slideLayouts/slideLayout1.xml" /><Relationship Id="rId10" Type="http://schemas.openxmlformats.org/officeDocument/2006/relationships/slideLayout" Target="../slideLayouts/slideLayout11.xml" /><Relationship Id="rId3" Type="http://schemas.openxmlformats.org/officeDocument/2006/relationships/slideLayout" Target="../slideLayouts/slideLayout4.xml" /><Relationship Id="rId7" Type="http://schemas.openxmlformats.org/officeDocument/2006/relationships/slideLayout" Target="../slideLayouts/slideLayout8.xml" /><Relationship Id="rId11" Type="http://schemas.openxmlformats.org/officeDocument/2006/relationships/theme" Target="../theme/theme1.xml" /><Relationship Id="rId4" Type="http://schemas.openxmlformats.org/officeDocument/2006/relationships/slideLayout" Target="../slideLayouts/slideLayout5.xml" /><Relationship Id="rId2" Type="http://schemas.openxmlformats.org/officeDocument/2006/relationships/slideLayout" Target="../slideLayouts/slideLayout3.xml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true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false" anchor="ctr">
            <a:normAutofit/>
          </a:bodyPr>
          <a:lstStyle/>
          <a:p>
            <a:pPr/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3" name="文本占位符 2"/>
          <p:cNvSpPr>
            <a:spLocks noGrp="true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false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/>
          </a:p>
          <a:p>
            <a:pPr lvl="1"/>
            <a:r>
              <a:rPr lang="zh-CN" altLang="en-US"/>
              <a:t>二级</a:t>
            </a:r>
            <a:endParaRPr/>
          </a:p>
          <a:p>
            <a:pPr lvl="2"/>
            <a:r>
              <a:rPr lang="zh-CN" altLang="en-US"/>
              <a:t>三级</a:t>
            </a:r>
            <a:endParaRPr/>
          </a:p>
          <a:p>
            <a:pPr lvl="3"/>
            <a:r>
              <a:rPr lang="zh-CN" altLang="en-US"/>
              <a:t>四级</a:t>
            </a:r>
            <a:endParaRPr/>
          </a:p>
          <a:p>
            <a:pPr lvl="4"/>
            <a:r>
              <a:rPr lang="zh-CN" altLang="en-US"/>
              <a:t>五级</a:t>
            </a:r>
            <a:endParaRPr/>
          </a:p>
        </p:txBody>
      </p:sp>
      <p:sp>
        <p:nvSpPr>
          <p:cNvPr id="4" name="日期占位符 3"/>
          <p:cNvSpPr>
            <a:spLocks noGrp="true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false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pPr/>
            <a:fld id="{6336CC5C-FCBE-4DAE-B56D-553CDE3F86EC}" type="datetimeFigureOut">
              <a:rPr lang="zh-CN" altLang="en-US" smtClean="false"/>
              <a:t>2024/12/26</a:t>
            </a:fld>
            <a:endParaRPr lang="zh-CN" altLang="en-US"/>
          </a:p>
        </p:txBody>
      </p:sp>
      <p:sp>
        <p:nvSpPr>
          <p:cNvPr id="5" name="页脚占位符 4"/>
          <p:cNvSpPr>
            <a:spLocks noGrp="true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false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pPr/>
            <a:endParaRPr lang="zh-CN" altLang="en-US"/>
          </a:p>
        </p:txBody>
      </p:sp>
      <p:sp>
        <p:nvSpPr>
          <p:cNvPr id="6" name="灯片编号占位符 5"/>
          <p:cNvSpPr>
            <a:spLocks noGrp="true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false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pPr/>
            <a:fld id="{A5350192-5A34-4663-93DA-69DA2B21B9A6}" type="slidenum">
              <a:rPr lang="zh-CN" altLang="en-US" smtClean="false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0"/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</p:sldLayoutIdLst>
  <p:txStyles>
    <p:titleStyle>
      <a:lvl1pPr algn="l" defTabSz="914400" rtl="false" eaLnBrk="true" latinLnBrk="false" hangingPunct="true">
        <a:lnSpc>
          <a:spcPct val="90000"/>
        </a:lnSpc>
        <a:spcBef>
          <a:spcPct val="1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false" eaLnBrk="true" latinLnBrk="false" hangingPunct="true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false" eaLnBrk="true" latinLnBrk="false" hangingPunct="true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false" eaLnBrk="true" latinLnBrk="false" hangingPunct="true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false" eaLnBrk="true" latinLnBrk="false" hangingPunct="true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false" eaLnBrk="true" latinLnBrk="false" hangingPunct="true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false" eaLnBrk="true" latinLnBrk="false" hangingPunct="true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false" eaLnBrk="true" latinLnBrk="false" hangingPunct="true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false" eaLnBrk="true" latinLnBrk="false" hangingPunct="true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false" eaLnBrk="true" latinLnBrk="false" hangingPunct="true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false" eaLnBrk="true" latinLnBrk="false" hangingPunct="true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false" eaLnBrk="true" latinLnBrk="false" hangingPunct="true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false" eaLnBrk="true" latinLnBrk="false" hangingPunct="true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false" eaLnBrk="true" latinLnBrk="false" hangingPunct="true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false" eaLnBrk="true" latinLnBrk="false" hangingPunct="true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false" eaLnBrk="true" latinLnBrk="false" hangingPunct="true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false" eaLnBrk="true" latinLnBrk="false" hangingPunct="true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false" eaLnBrk="true" latinLnBrk="false" hangingPunct="true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false" eaLnBrk="true" latinLnBrk="false" hangingPunct="true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2" Type="http://schemas.openxmlformats.org/officeDocument/2006/relationships/image" Target="media/image2.svg" /><Relationship Id="rId0" Type="http://schemas.openxmlformats.org/officeDocument/2006/relationships/slideLayout" Target="../slideLayouts/slideLayout1.xml" /><Relationship Id="rId1" Type="http://schemas.openxmlformats.org/officeDocument/2006/relationships/image" Target="media/image1.jpg" /></Relationships>
</file>

<file path=ppt/slides/_rels/slide10.xml.rels><?xml version="1.0" encoding="UTF-8" standalone="yes"?><Relationships xmlns="http://schemas.openxmlformats.org/package/2006/relationships"><Relationship Id="rId3" Type="http://schemas.openxmlformats.org/officeDocument/2006/relationships/image" Target="media/image4.png" /><Relationship Id="rId2" Type="http://schemas.openxmlformats.org/officeDocument/2006/relationships/image" Target="media/image3.png" /><Relationship Id="rId0" Type="http://schemas.openxmlformats.org/officeDocument/2006/relationships/slideLayout" Target="../slideLayouts/slideLayout2.xml" /><Relationship Id="rId1" Type="http://schemas.openxmlformats.org/officeDocument/2006/relationships/image" Target="media/image2.svg" /></Relationships>
</file>

<file path=ppt/slides/_rels/slide11.xml.rels><?xml version="1.0" encoding="UTF-8" standalone="yes"?><Relationships xmlns="http://schemas.openxmlformats.org/package/2006/relationships"><Relationship Id="rId3" Type="http://schemas.openxmlformats.org/officeDocument/2006/relationships/image" Target="media/image5.png" /><Relationship Id="rId0" Type="http://schemas.openxmlformats.org/officeDocument/2006/relationships/slideLayout" Target="../slideLayouts/slideLayout2.xml" /><Relationship Id="rId2" Type="http://schemas.openxmlformats.org/officeDocument/2006/relationships/image" Target="media/image3.png" /><Relationship Id="rId1" Type="http://schemas.openxmlformats.org/officeDocument/2006/relationships/image" Target="media/image2.svg" /></Relationships>
</file>

<file path=ppt/slides/_rels/slide12.xml.rels><?xml version="1.0" encoding="UTF-8" standalone="yes"?><Relationships xmlns="http://schemas.openxmlformats.org/package/2006/relationships"><Relationship Id="rId3" Type="http://schemas.openxmlformats.org/officeDocument/2006/relationships/image" Target="media/image6.png" /><Relationship Id="rId2" Type="http://schemas.openxmlformats.org/officeDocument/2006/relationships/image" Target="media/image3.png" /><Relationship Id="rId0" Type="http://schemas.openxmlformats.org/officeDocument/2006/relationships/slideLayout" Target="../slideLayouts/slideLayout2.xml" /><Relationship Id="rId1" Type="http://schemas.openxmlformats.org/officeDocument/2006/relationships/image" Target="media/image2.svg" /></Relationships>
</file>

<file path=ppt/slides/_rels/slide13.xml.rels><?xml version="1.0" encoding="UTF-8" standalone="yes"?><Relationships xmlns="http://schemas.openxmlformats.org/package/2006/relationships"><Relationship Id="rId2" Type="http://schemas.openxmlformats.org/officeDocument/2006/relationships/image" Target="media/image3.png" /><Relationship Id="rId0" Type="http://schemas.openxmlformats.org/officeDocument/2006/relationships/slideLayout" Target="../slideLayouts/slideLayout2.xml" /><Relationship Id="rId1" Type="http://schemas.openxmlformats.org/officeDocument/2006/relationships/image" Target="media/image2.svg" /></Relationships>
</file>

<file path=ppt/slides/_rels/slide14.xml.rels><?xml version="1.0" encoding="UTF-8" standalone="yes"?><Relationships xmlns="http://schemas.openxmlformats.org/package/2006/relationships"><Relationship Id="rId2" Type="http://schemas.openxmlformats.org/officeDocument/2006/relationships/image" Target="media/image3.png" /><Relationship Id="rId0" Type="http://schemas.openxmlformats.org/officeDocument/2006/relationships/slideLayout" Target="../slideLayouts/slideLayout2.xml" /><Relationship Id="rId1" Type="http://schemas.openxmlformats.org/officeDocument/2006/relationships/image" Target="media/image2.svg" /></Relationships>
</file>

<file path=ppt/slides/_rels/slide2.xml.rels><?xml version="1.0" encoding="UTF-8" standalone="yes"?><Relationships xmlns="http://schemas.openxmlformats.org/package/2006/relationships"><Relationship Id="rId0" Type="http://schemas.openxmlformats.org/officeDocument/2006/relationships/slideLayout" Target="../slideLayouts/slideLayout2.xml" /><Relationship Id="rId2" Type="http://schemas.openxmlformats.org/officeDocument/2006/relationships/image" Target="media/image2.svg" /><Relationship Id="rId1" Type="http://schemas.openxmlformats.org/officeDocument/2006/relationships/image" Target="media/image3.png" /></Relationships>
</file>

<file path=ppt/slides/_rels/slide3.xml.rels><?xml version="1.0" encoding="UTF-8" standalone="yes"?><Relationships xmlns="http://schemas.openxmlformats.org/package/2006/relationships"><Relationship Id="rId4" Type="http://schemas.openxmlformats.org/officeDocument/2006/relationships/image" Target="media/image8.svg" /><Relationship Id="rId3" Type="http://schemas.openxmlformats.org/officeDocument/2006/relationships/image" Target="media/image7.png" /><Relationship Id="rId2" Type="http://schemas.openxmlformats.org/officeDocument/2006/relationships/image" Target="media/image3.png" /><Relationship Id="rId0" Type="http://schemas.openxmlformats.org/officeDocument/2006/relationships/slideLayout" Target="../slideLayouts/slideLayout2.xml" /><Relationship Id="rId1" Type="http://schemas.openxmlformats.org/officeDocument/2006/relationships/image" Target="media/image2.svg" /></Relationships>
</file>

<file path=ppt/slides/_rels/slide4.xml.rels><?xml version="1.0" encoding="UTF-8" standalone="yes"?><Relationships xmlns="http://schemas.openxmlformats.org/package/2006/relationships"><Relationship Id="rId4" Type="http://schemas.openxmlformats.org/officeDocument/2006/relationships/image" Target="media/image10.png" /><Relationship Id="rId3" Type="http://schemas.openxmlformats.org/officeDocument/2006/relationships/image" Target="media/image3.png" /><Relationship Id="rId2" Type="http://schemas.openxmlformats.org/officeDocument/2006/relationships/image" Target="media/image2.svg" /><Relationship Id="rId0" Type="http://schemas.openxmlformats.org/officeDocument/2006/relationships/slideLayout" Target="../slideLayouts/slideLayout2.xml" /><Relationship Id="rId1" Type="http://schemas.openxmlformats.org/officeDocument/2006/relationships/image" Target="media/image9.png" /></Relationships>
</file>

<file path=ppt/slides/_rels/slide5.xml.rels><?xml version="1.0" encoding="UTF-8" standalone="yes"?><Relationships xmlns="http://schemas.openxmlformats.org/package/2006/relationships"><Relationship Id="rId0" Type="http://schemas.openxmlformats.org/officeDocument/2006/relationships/slideLayout" Target="../slideLayouts/slideLayout2.xml" /><Relationship Id="rId2" Type="http://schemas.openxmlformats.org/officeDocument/2006/relationships/image" Target="media/image2.svg" /><Relationship Id="rId1" Type="http://schemas.openxmlformats.org/officeDocument/2006/relationships/image" Target="media/image3.png" /></Relationships>
</file>

<file path=ppt/slides/_rels/slide6.xml.rels><?xml version="1.0" encoding="UTF-8" standalone="yes"?><Relationships xmlns="http://schemas.openxmlformats.org/package/2006/relationships"><Relationship Id="rId2" Type="http://schemas.openxmlformats.org/officeDocument/2006/relationships/image" Target="media/image3.png" /><Relationship Id="rId0" Type="http://schemas.openxmlformats.org/officeDocument/2006/relationships/slideLayout" Target="../slideLayouts/slideLayout2.xml" /><Relationship Id="rId1" Type="http://schemas.openxmlformats.org/officeDocument/2006/relationships/image" Target="media/image2.svg" /></Relationships>
</file>

<file path=ppt/slides/_rels/slide7.xml.rels><?xml version="1.0" encoding="UTF-8" standalone="yes"?><Relationships xmlns="http://schemas.openxmlformats.org/package/2006/relationships"><Relationship Id="rId4" Type="http://schemas.openxmlformats.org/officeDocument/2006/relationships/image" Target="media/image12.svg" /><Relationship Id="rId3" Type="http://schemas.openxmlformats.org/officeDocument/2006/relationships/image" Target="media/image11.svg" /><Relationship Id="rId2" Type="http://schemas.openxmlformats.org/officeDocument/2006/relationships/image" Target="media/image3.png" /><Relationship Id="rId0" Type="http://schemas.openxmlformats.org/officeDocument/2006/relationships/slideLayout" Target="../slideLayouts/slideLayout2.xml" /><Relationship Id="rId1" Type="http://schemas.openxmlformats.org/officeDocument/2006/relationships/image" Target="media/image2.svg" /></Relationships>
</file>

<file path=ppt/slides/_rels/slide8.xml.rels><?xml version="1.0" encoding="UTF-8" standalone="yes"?><Relationships xmlns="http://schemas.openxmlformats.org/package/2006/relationships"><Relationship Id="rId2" Type="http://schemas.openxmlformats.org/officeDocument/2006/relationships/image" Target="media/image3.png" /><Relationship Id="rId0" Type="http://schemas.openxmlformats.org/officeDocument/2006/relationships/slideLayout" Target="../slideLayouts/slideLayout2.xml" /><Relationship Id="rId1" Type="http://schemas.openxmlformats.org/officeDocument/2006/relationships/image" Target="media/image2.svg" /></Relationships>
</file>

<file path=ppt/slides/_rels/slide9.xml.rels><?xml version="1.0" encoding="UTF-8" standalone="yes"?><Relationships xmlns="http://schemas.openxmlformats.org/package/2006/relationships"><Relationship Id="rId7" Type="http://schemas.openxmlformats.org/officeDocument/2006/relationships/image" Target="media/image16.svg" /><Relationship Id="rId6" Type="http://schemas.openxmlformats.org/officeDocument/2006/relationships/image" Target="media/image12.svg" /><Relationship Id="rId8" Type="http://schemas.openxmlformats.org/officeDocument/2006/relationships/image" Target="media/image17.svg" /><Relationship Id="rId1" Type="http://schemas.openxmlformats.org/officeDocument/2006/relationships/image" Target="media/image2.svg" /><Relationship Id="rId0" Type="http://schemas.openxmlformats.org/officeDocument/2006/relationships/slideLayout" Target="../slideLayouts/slideLayout2.xml" /><Relationship Id="rId2" Type="http://schemas.openxmlformats.org/officeDocument/2006/relationships/image" Target="media/image3.png" /><Relationship Id="rId5" Type="http://schemas.openxmlformats.org/officeDocument/2006/relationships/image" Target="media/image15.png" /><Relationship Id="rId3" Type="http://schemas.openxmlformats.org/officeDocument/2006/relationships/image" Target="media/image13.svg" /><Relationship Id="rId4" Type="http://schemas.openxmlformats.org/officeDocument/2006/relationships/image" Target="media/image14.png" /></Relationships>
</file>

<file path=ppt/slides/slide1.xml><?xml version="1.0" encoding="utf-8"?>
<p:sld xmlns:a="http://schemas.openxmlformats.org/drawingml/2006/main" xmlns:asvg="http://schemas.microsoft.com/office/drawing/2016/SVG/main" xmlns:p="http://schemas.openxmlformats.org/presentationml/2006/main" xmlns:r="http://schemas.openxmlformats.org/officeDocument/2006/relationships">
  <p:cSld>
    <p:bg>
      <p:bgPr>
        <a:blipFill dpi="0" rotWithShape="true">
          <a:blip r:embed="rId1">
            <a:alphaModFix amt="6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true"/>
          </p:cNvSpPr>
          <p:nvPr>
            <p:ph type="ctrTitle"/>
          </p:nvPr>
        </p:nvSpPr>
        <p:spPr>
          <a:xfrm>
            <a:off x="1013252" y="1508263"/>
            <a:ext cx="9737235" cy="2387600"/>
          </a:xfrm>
        </p:spPr>
        <p:txBody>
          <a:bodyPr>
            <a:normAutofit fontScale="90000"/>
          </a:bodyPr>
          <a:lstStyle/>
          <a:p>
            <a:pPr/>
            <a:r>
              <a:rPr lang="en-US" altLang="zh-CN" b="true" dirty="false"/>
              <a:t>Emotional face-guided face generation based on Style-GAN</a:t>
            </a:r>
            <a:endParaRPr lang="zh-CN" altLang="en-US" b="true" dirty="false"/>
          </a:p>
        </p:txBody>
      </p:sp>
      <p:sp>
        <p:nvSpPr>
          <p:cNvPr id="3" name="副标题 2"/>
          <p:cNvSpPr>
            <a:spLocks noGrp="true"/>
          </p:cNvSpPr>
          <p:nvPr>
            <p:ph type="subTitle" idx="1"/>
          </p:nvPr>
        </p:nvSpPr>
        <p:spPr>
          <a:xfrm rot="0" flipH="false" flipV="false">
            <a:off x="599807" y="4269824"/>
            <a:ext cx="10992387" cy="520382"/>
          </a:xfrm>
        </p:spPr>
        <p:txBody>
          <a:bodyPr>
            <a:normAutofit fontScale="100000"/>
          </a:bodyPr>
          <a:lstStyle/>
          <a:p>
            <a:pPr/>
            <a:r>
              <a:rPr lang="en-US" altLang="zh-CN" dirty="false"/>
              <a:t>Implementing fast and efficient facial recognition and generation on Nano</a:t>
            </a:r>
            <a:endParaRPr lang="zh-CN" altLang="en-US" dirty="false"/>
          </a:p>
        </p:txBody>
      </p:sp>
      <p:pic>
        <p:nvPicPr>
          <p:cNvPr id="4" name="图形 3"/>
          <p:cNvPicPr>
            <a:picLocks noChangeAspect="true"/>
          </p:cNvPicPr>
          <p:nvPr/>
        </p:nvPicPr>
        <p:blipFill>
          <a:blip>
            <a:extLst>
              <a:ext uri="{96DAC541-7B7A-43D3-8B79-37D633B846F1}">
                <asvg:svgBlip r:embed="rId2"/>
              </a:ext>
            </a:extLst>
          </a:blip>
          <a:stretch>
            <a:fillRect/>
          </a:stretch>
        </p:blipFill>
        <p:spPr>
          <a:xfrm>
            <a:off x="582015" y="485484"/>
            <a:ext cx="2831940" cy="520356"/>
          </a:xfrm>
          <a:prstGeom prst="rect">
            <a:avLst/>
          </a:prstGeom>
        </p:spPr>
      </p:pic>
      <p:sp>
        <p:nvSpPr>
          <p:cNvPr id="5" name=""/>
          <p:cNvSpPr txBox="true"/>
          <p:nvPr/>
        </p:nvSpPr>
        <p:spPr>
          <a:xfrm rot="0" flipH="false" flipV="false">
            <a:off x="599807" y="5852160"/>
            <a:ext cx="6341056" cy="457200"/>
          </a:xfrm>
          <a:prstGeom prst="rect">
            <a:avLst/>
          </a:prstGeom>
          <a:ln w="6350">
            <a:prstDash val="solid"/>
          </a:ln>
        </p:spPr>
        <p:txBody>
          <a:bodyPr wrap="square">
            <a:spAutoFit/>
          </a:bodyPr>
          <a:lstStyle/>
          <a:p>
            <a:pPr marL="0" lvl="0" algn="l" defTabSz="914400">
              <a:lnSpc>
                <a:spcPct val="100000"/>
              </a:lnSpc>
              <a:defRPr sz="1800">
                <a:solidFill>
                  <a:schemeClr val="tx1">
                    <a:alpha val="100000"/>
                  </a:schemeClr>
                </a:solidFill>
                <a:latin typeface="等线"/>
                <a:ea typeface="等线"/>
                <a:cs typeface="+mn-cs"/>
              </a:defRPr>
            </a:pPr>
            <a:r>
              <a:rPr lang="en-US" sz="2400">
                <a:solidFill>
                  <a:schemeClr val="tx1">
                    <a:alpha val="100000"/>
                  </a:schemeClr>
                </a:solidFill>
                <a:latin typeface="等线"/>
                <a:ea typeface="等线"/>
                <a:cs typeface="+mn-cs"/>
              </a:rPr>
              <a:t> Members: </a:t>
            </a:r>
            <a:r>
              <a:rPr lang="zh-CN" sz="2400">
                <a:solidFill>
                  <a:schemeClr val="tx1">
                    <a:alpha val="100000"/>
                  </a:schemeClr>
                </a:solidFill>
                <a:latin typeface="等线"/>
                <a:ea typeface="等线"/>
                <a:cs typeface="+mn-cs"/>
              </a:rPr>
              <a:t>欧阳安</a:t>
            </a:r>
            <a:r>
              <a:rPr lang="en-US" sz="2400" b="false">
                <a:solidFill>
                  <a:schemeClr val="tx1">
                    <a:alpha val="100000"/>
                  </a:schemeClr>
                </a:solidFill>
                <a:latin typeface="等线"/>
                <a:ea typeface="等线"/>
                <a:cs typeface="+mn-cs"/>
              </a:rPr>
              <a:t>男</a:t>
            </a:r>
            <a:r>
              <a:rPr lang="en-US" sz="2400" b="false">
                <a:solidFill>
                  <a:schemeClr val="tx1">
                    <a:alpha val="100000"/>
                  </a:schemeClr>
                </a:solidFill>
                <a:latin typeface="等线"/>
                <a:ea typeface="等线"/>
                <a:cs typeface="+mn-cs"/>
              </a:rPr>
              <a:t>, </a:t>
            </a:r>
            <a:r>
              <a:rPr lang="en-US" sz="2400" b="false">
                <a:solidFill>
                  <a:schemeClr val="tx1">
                    <a:alpha val="100000"/>
                  </a:schemeClr>
                </a:solidFill>
                <a:latin typeface="等线"/>
                <a:ea typeface="等线"/>
                <a:cs typeface="+mn-cs"/>
              </a:rPr>
              <a:t>陈峙安</a:t>
            </a:r>
            <a:r>
              <a:rPr lang="en-US" sz="2400" b="false">
                <a:solidFill>
                  <a:schemeClr val="tx1">
                    <a:alpha val="100000"/>
                  </a:schemeClr>
                </a:solidFill>
                <a:latin typeface="等线"/>
                <a:ea typeface="等线"/>
                <a:cs typeface="+mn-cs"/>
              </a:rPr>
              <a:t>, </a:t>
            </a:r>
            <a:r>
              <a:rPr lang="zh-CN" sz="2400" b="false">
                <a:solidFill>
                  <a:schemeClr val="tx1">
                    <a:alpha val="100000"/>
                  </a:schemeClr>
                </a:solidFill>
                <a:latin typeface="等线"/>
                <a:ea typeface="等线"/>
                <a:cs typeface="+mn-cs"/>
              </a:rPr>
              <a:t>徐剑儒</a:t>
            </a:r>
            <a:r>
              <a:rPr lang="en-US" sz="2400" b="false">
                <a:solidFill>
                  <a:schemeClr val="tx1">
                    <a:alpha val="100000"/>
                  </a:schemeClr>
                </a:solidFill>
                <a:latin typeface="等线"/>
                <a:ea typeface="等线"/>
                <a:cs typeface="+mn-cs"/>
              </a:rPr>
              <a:t>, </a:t>
            </a:r>
            <a:r>
              <a:rPr lang="en-US" sz="2400" b="false">
                <a:solidFill>
                  <a:schemeClr val="tx1">
                    <a:alpha val="100000"/>
                  </a:schemeClr>
                </a:solidFill>
                <a:latin typeface="等线"/>
                <a:ea typeface="等线"/>
                <a:cs typeface="+mn-cs"/>
              </a:rPr>
              <a:t>涂峻绫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asvg="http://schemas.microsoft.com/office/drawing/2016/SVG/main" xmlns:p="http://schemas.openxmlformats.org/presentationml/2006/main" xmlns:r="http://schemas.openxmlformats.org/officeDocument/2006/relationships">
  <p:cSld>
    <p:spTree>
      <p:nvGrpSpPr>
        <p:cNvPr id="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true"/>
          </p:cNvSpPr>
          <p:nvPr>
            <p:ph type="title"/>
          </p:nvPr>
        </p:nvSpPr>
        <p:spPr>
          <a:xfrm>
            <a:off x="186069" y="-67266"/>
            <a:ext cx="5420833" cy="1325563"/>
          </a:xfrm>
        </p:spPr>
        <p:txBody>
          <a:bodyPr>
            <a:normAutofit fontScale="100000"/>
          </a:bodyPr>
          <a:lstStyle/>
          <a:p>
            <a:pPr>
              <a:buNone/>
            </a:pPr>
            <a:r>
              <a:rPr lang="en-US" sz="3000" b="true">
                <a:latin typeface="Times New Roman"/>
                <a:ea typeface="思源黑体 CN Bold"/>
                <a:cs typeface="Times New Roman"/>
              </a:rPr>
              <a:t>Fine-tuning the model</a:t>
            </a:r>
            <a:endParaRPr lang="zh-CN" sz="3000" b="true">
              <a:latin typeface="Times New Roman"/>
              <a:ea typeface="思源黑体 CN Bold"/>
              <a:cs typeface="Times New Roman"/>
            </a:endParaRPr>
          </a:p>
        </p:txBody>
      </p:sp>
      <p:sp>
        <p:nvSpPr>
          <p:cNvPr id="8" name="内容占位符 2"/>
          <p:cNvSpPr>
            <a:spLocks noGrp="true"/>
          </p:cNvSpPr>
          <p:nvPr>
            <p:ph idx="1"/>
          </p:nvPr>
        </p:nvSpPr>
        <p:spPr>
          <a:xfrm rot="0" flipH="false" flipV="false">
            <a:off x="0" y="846534"/>
            <a:ext cx="10515600" cy="669211"/>
          </a:xfrm>
        </p:spPr>
        <p:txBody>
          <a:bodyPr>
            <a:normAutofit fontScale="100000"/>
          </a:bodyPr>
          <a:lstStyle/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b="true">
                <a:latin typeface="Times New Roman"/>
                <a:ea typeface="等线"/>
                <a:cs typeface="Times New Roman"/>
              </a:rPr>
              <a:t>base_model:stylegan2-ada-pytorch-ffhq-256</a:t>
            </a:r>
            <a:endParaRPr/>
          </a:p>
        </p:txBody>
      </p:sp>
      <p:pic>
        <p:nvPicPr>
          <p:cNvPr id="9" name="图形 4"/>
          <p:cNvPicPr>
            <a:picLocks noChangeAspect="true"/>
          </p:cNvPicPr>
          <p:nvPr/>
        </p:nvPicPr>
        <p:blipFill>
          <a:blip>
            <a:extLst>
              <a:ext uri="{96DAC541-7B7A-43D3-8B79-37D633B846F1}">
                <asvg:svgBlip r:embed="rId1"/>
              </a:ext>
            </a:extLst>
          </a:blip>
          <a:stretch>
            <a:fillRect/>
          </a:stretch>
        </p:blipFill>
        <p:spPr>
          <a:xfrm>
            <a:off x="8844123" y="485484"/>
            <a:ext cx="2831940" cy="520356"/>
          </a:xfrm>
          <a:prstGeom prst="rect">
            <a:avLst/>
          </a:prstGeom>
        </p:spPr>
      </p:pic>
      <p:pic>
        <p:nvPicPr>
          <p:cNvPr id="10" name="图片 5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/>
            </a:extLst>
          </a:blip>
          <a:srcRect b="35972"/>
          <a:stretch>
            <a:fillRect/>
          </a:stretch>
        </p:blipFill>
        <p:spPr>
          <a:xfrm flipH="true">
            <a:off x="0" y="4642142"/>
            <a:ext cx="12192000" cy="2215859"/>
          </a:xfrm>
          <a:custGeom>
            <a:avLst/>
            <a:gdLst>
              <a:gd name="connsiteX0" fmla="*/ 12192000 w 12192000"/>
              <a:gd name="connsiteY0" fmla="*/ 0 h 2215859"/>
              <a:gd name="connsiteX1" fmla="*/ 0 w 12192000"/>
              <a:gd name="connsiteY1" fmla="*/ 0 h 2215859"/>
              <a:gd name="connsiteX2" fmla="*/ 0 w 12192000"/>
              <a:gd name="connsiteY2" fmla="*/ 2215859 h 2215859"/>
              <a:gd name="connsiteX3" fmla="*/ 12192000 w 12192000"/>
              <a:gd name="connsiteY3" fmla="*/ 2215859 h 2215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2215859">
                <a:moveTo>
                  <a:pt x="12192000" y="0"/>
                </a:moveTo>
                <a:lnTo>
                  <a:pt x="0" y="0"/>
                </a:lnTo>
                <a:lnTo>
                  <a:pt x="0" y="2215859"/>
                </a:lnTo>
                <a:lnTo>
                  <a:pt x="12192000" y="2215859"/>
                </a:lnTo>
                <a:close/>
              </a:path>
            </a:pathLst>
          </a:custGeom>
        </p:spPr>
      </p:pic>
      <p:sp>
        <p:nvSpPr>
          <p:cNvPr id="11" name=""/>
          <p:cNvSpPr txBox="true"/>
          <p:nvPr/>
        </p:nvSpPr>
        <p:spPr>
          <a:xfrm rot="0" flipH="false" flipV="false">
            <a:off x="6818022" y="4440360"/>
            <a:ext cx="1778000" cy="52070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p>
            <a:pPr/>
            <a:r>
              <a:rPr lang="en-US" sz="2800"/>
              <a:t>- </a:t>
            </a:r>
            <a:r>
              <a:rPr sz="2800"/>
              <a:t>Distorted</a:t>
            </a:r>
            <a:endParaRPr/>
          </a:p>
        </p:txBody>
      </p:sp>
      <p:sp>
        <p:nvSpPr>
          <p:cNvPr id="12" name=""/>
          <p:cNvSpPr txBox="true"/>
          <p:nvPr/>
        </p:nvSpPr>
        <p:spPr>
          <a:xfrm rot="0" flipH="false" flipV="false">
            <a:off x="6785313" y="2281724"/>
            <a:ext cx="1778000" cy="52070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p>
            <a:pPr/>
            <a:r>
              <a:rPr lang="en-US" sz="2800"/>
              <a:t>- </a:t>
            </a:r>
            <a:r>
              <a:rPr sz="2800"/>
              <a:t>Blurred</a:t>
            </a:r>
            <a:endParaRPr/>
          </a:p>
        </p:txBody>
      </p:sp>
      <p:sp>
        <p:nvSpPr>
          <p:cNvPr id="13" name=""/>
          <p:cNvSpPr txBox="true"/>
          <p:nvPr/>
        </p:nvSpPr>
        <p:spPr>
          <a:xfrm rot="0" flipH="false" flipV="false">
            <a:off x="6785313" y="3361042"/>
            <a:ext cx="3930650" cy="52070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p>
            <a:pPr/>
            <a:r>
              <a:rPr lang="en-US" sz="2800"/>
              <a:t>- </a:t>
            </a:r>
            <a:r>
              <a:rPr sz="2800"/>
              <a:t>Unrecognizable</a:t>
            </a:r>
            <a:endParaRPr/>
          </a:p>
        </p:txBody>
      </p:sp>
      <p:sp>
        <p:nvSpPr>
          <p:cNvPr id="14" name=""/>
          <p:cNvSpPr txBox="true"/>
          <p:nvPr/>
        </p:nvSpPr>
        <p:spPr>
          <a:xfrm rot="0" flipH="false" flipV="false">
            <a:off x="7319561" y="1383432"/>
            <a:ext cx="1778000" cy="52070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p>
            <a:pPr/>
            <a:r>
              <a:rPr lang="en-US" sz="2800" b="true"/>
              <a:t>Before</a:t>
            </a:r>
            <a:r>
              <a:rPr lang="zh-CN" sz="2800" b="true"/>
              <a:t>：</a:t>
            </a:r>
            <a:endParaRPr/>
          </a:p>
        </p:txBody>
      </p:sp>
      <p:pic>
        <p:nvPicPr>
          <p:cNvPr id="15" name="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 flipH="false" flipV="false">
            <a:off x="754711" y="1515745"/>
            <a:ext cx="5112326" cy="5135099"/>
          </a:xfrm>
          <a:prstGeom prst="rect"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asvg="http://schemas.microsoft.com/office/drawing/2016/SVG/main" xmlns:p="http://schemas.openxmlformats.org/presentationml/2006/main" xmlns:r="http://schemas.openxmlformats.org/officeDocument/2006/relationships">
  <p:cSld>
    <p:spTree>
      <p:nvGrpSpPr>
        <p:cNvPr id="1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标题 1"/>
          <p:cNvSpPr>
            <a:spLocks noGrp="true"/>
          </p:cNvSpPr>
          <p:nvPr>
            <p:ph type="title"/>
          </p:nvPr>
        </p:nvSpPr>
        <p:spPr>
          <a:xfrm>
            <a:off x="186069" y="-67266"/>
            <a:ext cx="5420833" cy="1325563"/>
          </a:xfrm>
        </p:spPr>
        <p:txBody>
          <a:bodyPr>
            <a:normAutofit fontScale="100000"/>
          </a:bodyPr>
          <a:lstStyle/>
          <a:p>
            <a:pPr>
              <a:buNone/>
            </a:pPr>
            <a:r>
              <a:rPr lang="en-US" sz="3000" b="true">
                <a:latin typeface="Times New Roman"/>
                <a:ea typeface="思源黑体 CN Bold"/>
                <a:cs typeface="Times New Roman"/>
              </a:rPr>
              <a:t>Fine-tuning the model</a:t>
            </a:r>
            <a:endParaRPr lang="zh-CN" sz="3000" b="true">
              <a:latin typeface="Times New Roman"/>
              <a:ea typeface="思源黑体 CN Bold"/>
              <a:cs typeface="Times New Roman"/>
            </a:endParaRPr>
          </a:p>
        </p:txBody>
      </p:sp>
      <p:sp>
        <p:nvSpPr>
          <p:cNvPr id="18" name="内容占位符 2"/>
          <p:cNvSpPr>
            <a:spLocks noGrp="true"/>
          </p:cNvSpPr>
          <p:nvPr>
            <p:ph idx="1"/>
          </p:nvPr>
        </p:nvSpPr>
        <p:spPr>
          <a:xfrm rot="0" flipH="false" flipV="false">
            <a:off x="0" y="1234921"/>
            <a:ext cx="10515600" cy="669211"/>
          </a:xfrm>
        </p:spPr>
        <p:txBody>
          <a:bodyPr>
            <a:normAutofit fontScale="100000"/>
          </a:bodyPr>
          <a:lstStyle/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b="true">
                <a:latin typeface="Times New Roman"/>
                <a:ea typeface="等线"/>
                <a:cs typeface="Times New Roman"/>
              </a:rPr>
              <a:t>trained after 1000k images on CALFW:</a:t>
            </a:r>
            <a:endParaRPr/>
          </a:p>
        </p:txBody>
      </p:sp>
      <p:pic>
        <p:nvPicPr>
          <p:cNvPr id="19" name="图形 4"/>
          <p:cNvPicPr>
            <a:picLocks noChangeAspect="true"/>
          </p:cNvPicPr>
          <p:nvPr/>
        </p:nvPicPr>
        <p:blipFill>
          <a:blip>
            <a:extLst>
              <a:ext uri="{96DAC541-7B7A-43D3-8B79-37D633B846F1}">
                <asvg:svgBlip r:embed="rId1"/>
              </a:ext>
            </a:extLst>
          </a:blip>
          <a:stretch>
            <a:fillRect/>
          </a:stretch>
        </p:blipFill>
        <p:spPr>
          <a:xfrm>
            <a:off x="8844123" y="485484"/>
            <a:ext cx="2831940" cy="520356"/>
          </a:xfrm>
          <a:prstGeom prst="rect">
            <a:avLst/>
          </a:prstGeom>
        </p:spPr>
      </p:pic>
      <p:pic>
        <p:nvPicPr>
          <p:cNvPr id="20" name="图片 5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/>
            </a:extLst>
          </a:blip>
          <a:srcRect b="35972"/>
          <a:stretch>
            <a:fillRect/>
          </a:stretch>
        </p:blipFill>
        <p:spPr>
          <a:xfrm flipH="true">
            <a:off x="0" y="4642142"/>
            <a:ext cx="12192000" cy="2215859"/>
          </a:xfrm>
          <a:custGeom>
            <a:avLst/>
            <a:gdLst>
              <a:gd name="connsiteX0" fmla="*/ 12192000 w 12192000"/>
              <a:gd name="connsiteY0" fmla="*/ 0 h 2215859"/>
              <a:gd name="connsiteX1" fmla="*/ 0 w 12192000"/>
              <a:gd name="connsiteY1" fmla="*/ 0 h 2215859"/>
              <a:gd name="connsiteX2" fmla="*/ 0 w 12192000"/>
              <a:gd name="connsiteY2" fmla="*/ 2215859 h 2215859"/>
              <a:gd name="connsiteX3" fmla="*/ 12192000 w 12192000"/>
              <a:gd name="connsiteY3" fmla="*/ 2215859 h 2215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2215859">
                <a:moveTo>
                  <a:pt x="12192000" y="0"/>
                </a:moveTo>
                <a:lnTo>
                  <a:pt x="0" y="0"/>
                </a:lnTo>
                <a:lnTo>
                  <a:pt x="0" y="2215859"/>
                </a:lnTo>
                <a:lnTo>
                  <a:pt x="12192000" y="2215859"/>
                </a:lnTo>
                <a:close/>
              </a:path>
            </a:pathLst>
          </a:custGeom>
        </p:spPr>
      </p:pic>
      <p:sp>
        <p:nvSpPr>
          <p:cNvPr id="21" name=""/>
          <p:cNvSpPr txBox="true"/>
          <p:nvPr/>
        </p:nvSpPr>
        <p:spPr>
          <a:xfrm rot="0" flipH="false" flipV="false">
            <a:off x="6869463" y="4121442"/>
            <a:ext cx="4067634" cy="52070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p>
            <a:pPr/>
            <a:r>
              <a:rPr lang="en-US" sz="2800"/>
              <a:t>change the datasets!</a:t>
            </a:r>
            <a:endParaRPr/>
          </a:p>
        </p:txBody>
      </p:sp>
      <p:sp>
        <p:nvSpPr>
          <p:cNvPr id="22" name=""/>
          <p:cNvSpPr txBox="true"/>
          <p:nvPr/>
        </p:nvSpPr>
        <p:spPr>
          <a:xfrm rot="0" flipH="false" flipV="false">
            <a:off x="6937955" y="1933469"/>
            <a:ext cx="3322138" cy="52070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p>
            <a:pPr/>
            <a:r>
              <a:rPr lang="en-US" sz="2800"/>
              <a:t>- less distorted</a:t>
            </a:r>
            <a:endParaRPr/>
          </a:p>
        </p:txBody>
      </p:sp>
      <p:sp>
        <p:nvSpPr>
          <p:cNvPr id="23" name=""/>
          <p:cNvSpPr txBox="true"/>
          <p:nvPr/>
        </p:nvSpPr>
        <p:spPr>
          <a:xfrm rot="0" flipH="false" flipV="false">
            <a:off x="6937955" y="3012787"/>
            <a:ext cx="3930650" cy="52070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p>
            <a:pPr/>
            <a:r>
              <a:rPr lang="en-US" sz="2800"/>
              <a:t>- low definition</a:t>
            </a:r>
            <a:endParaRPr/>
          </a:p>
        </p:txBody>
      </p:sp>
      <p:pic>
        <p:nvPicPr>
          <p:cNvPr id="24" name="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 flipH="false" flipV="false">
            <a:off x="305393" y="1981049"/>
            <a:ext cx="6060557" cy="4742813"/>
          </a:xfrm>
          <a:prstGeom prst="rect"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asvg="http://schemas.microsoft.com/office/drawing/2016/SVG/main" xmlns:p="http://schemas.openxmlformats.org/presentationml/2006/main" xmlns:r="http://schemas.openxmlformats.org/officeDocument/2006/relationships">
  <p:cSld>
    <p:spTree>
      <p:nvGrpSpPr>
        <p:cNvPr id="2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标题 1"/>
          <p:cNvSpPr>
            <a:spLocks noGrp="true"/>
          </p:cNvSpPr>
          <p:nvPr>
            <p:ph type="title"/>
          </p:nvPr>
        </p:nvSpPr>
        <p:spPr>
          <a:xfrm>
            <a:off x="186069" y="-67266"/>
            <a:ext cx="5420833" cy="1325563"/>
          </a:xfrm>
        </p:spPr>
        <p:txBody>
          <a:bodyPr>
            <a:normAutofit fontScale="100000"/>
          </a:bodyPr>
          <a:lstStyle/>
          <a:p>
            <a:pPr>
              <a:buNone/>
            </a:pPr>
            <a:r>
              <a:rPr lang="en-US" sz="3000" b="true">
                <a:latin typeface="Times New Roman"/>
                <a:ea typeface="思源黑体 CN Bold"/>
                <a:cs typeface="Times New Roman"/>
              </a:rPr>
              <a:t>Fine-tuning the model</a:t>
            </a:r>
            <a:endParaRPr lang="zh-CN" sz="3000" b="true">
              <a:latin typeface="Times New Roman"/>
              <a:ea typeface="思源黑体 CN Bold"/>
              <a:cs typeface="Times New Roman"/>
            </a:endParaRPr>
          </a:p>
        </p:txBody>
      </p:sp>
      <p:sp>
        <p:nvSpPr>
          <p:cNvPr id="27" name="内容占位符 2"/>
          <p:cNvSpPr>
            <a:spLocks noGrp="true"/>
          </p:cNvSpPr>
          <p:nvPr>
            <p:ph idx="1"/>
          </p:nvPr>
        </p:nvSpPr>
        <p:spPr>
          <a:xfrm rot="0" flipH="false" flipV="false">
            <a:off x="186069" y="1234921"/>
            <a:ext cx="10515600" cy="669211"/>
          </a:xfrm>
        </p:spPr>
        <p:txBody>
          <a:bodyPr>
            <a:normAutofit fontScale="100000"/>
          </a:bodyPr>
          <a:lstStyle/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b="true">
                <a:latin typeface="Times New Roman"/>
                <a:ea typeface="等线"/>
                <a:cs typeface="Times New Roman"/>
              </a:rPr>
              <a:t>trained after 500k images on FFHQ:</a:t>
            </a:r>
            <a:endParaRPr/>
          </a:p>
        </p:txBody>
      </p:sp>
      <p:pic>
        <p:nvPicPr>
          <p:cNvPr id="28" name="图形 4"/>
          <p:cNvPicPr>
            <a:picLocks noChangeAspect="true"/>
          </p:cNvPicPr>
          <p:nvPr/>
        </p:nvPicPr>
        <p:blipFill>
          <a:blip>
            <a:extLst>
              <a:ext uri="{96DAC541-7B7A-43D3-8B79-37D633B846F1}">
                <asvg:svgBlip r:embed="rId1"/>
              </a:ext>
            </a:extLst>
          </a:blip>
          <a:stretch>
            <a:fillRect/>
          </a:stretch>
        </p:blipFill>
        <p:spPr>
          <a:xfrm>
            <a:off x="8844123" y="485484"/>
            <a:ext cx="2831940" cy="520356"/>
          </a:xfrm>
          <a:prstGeom prst="rect">
            <a:avLst/>
          </a:prstGeom>
        </p:spPr>
      </p:pic>
      <p:pic>
        <p:nvPicPr>
          <p:cNvPr id="29" name="图片 5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/>
            </a:extLst>
          </a:blip>
          <a:srcRect b="35972"/>
          <a:stretch>
            <a:fillRect/>
          </a:stretch>
        </p:blipFill>
        <p:spPr>
          <a:xfrm flipH="true">
            <a:off x="0" y="4642142"/>
            <a:ext cx="12192000" cy="2215859"/>
          </a:xfrm>
          <a:custGeom>
            <a:avLst/>
            <a:gdLst>
              <a:gd name="connsiteX0" fmla="*/ 12192000 w 12192000"/>
              <a:gd name="connsiteY0" fmla="*/ 0 h 2215859"/>
              <a:gd name="connsiteX1" fmla="*/ 0 w 12192000"/>
              <a:gd name="connsiteY1" fmla="*/ 0 h 2215859"/>
              <a:gd name="connsiteX2" fmla="*/ 0 w 12192000"/>
              <a:gd name="connsiteY2" fmla="*/ 2215859 h 2215859"/>
              <a:gd name="connsiteX3" fmla="*/ 12192000 w 12192000"/>
              <a:gd name="connsiteY3" fmla="*/ 2215859 h 2215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2215859">
                <a:moveTo>
                  <a:pt x="12192000" y="0"/>
                </a:moveTo>
                <a:lnTo>
                  <a:pt x="0" y="0"/>
                </a:lnTo>
                <a:lnTo>
                  <a:pt x="0" y="2215859"/>
                </a:lnTo>
                <a:lnTo>
                  <a:pt x="12192000" y="2215859"/>
                </a:lnTo>
                <a:close/>
              </a:path>
            </a:pathLst>
          </a:custGeom>
        </p:spPr>
      </p:pic>
      <p:sp>
        <p:nvSpPr>
          <p:cNvPr id="30" name=""/>
          <p:cNvSpPr txBox="true"/>
          <p:nvPr/>
        </p:nvSpPr>
        <p:spPr>
          <a:xfrm rot="0" flipH="false" flipV="false">
            <a:off x="6937955" y="1933469"/>
            <a:ext cx="3322138" cy="52070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p>
            <a:pPr/>
            <a:r>
              <a:rPr lang="en-US" sz="2800"/>
              <a:t>- less distorted</a:t>
            </a:r>
            <a:endParaRPr/>
          </a:p>
        </p:txBody>
      </p:sp>
      <p:sp>
        <p:nvSpPr>
          <p:cNvPr id="31" name=""/>
          <p:cNvSpPr txBox="true"/>
          <p:nvPr/>
        </p:nvSpPr>
        <p:spPr>
          <a:xfrm rot="0" flipH="false" flipV="false">
            <a:off x="6937955" y="3012787"/>
            <a:ext cx="5022850" cy="52070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p>
            <a:pPr/>
            <a:r>
              <a:rPr lang="en-US" sz="2800"/>
              <a:t>- clear and higher </a:t>
            </a:r>
            <a:r>
              <a:rPr lang="en-US" sz="2800"/>
              <a:t>definition</a:t>
            </a:r>
            <a:endParaRPr/>
          </a:p>
        </p:txBody>
      </p:sp>
      <p:pic>
        <p:nvPicPr>
          <p:cNvPr id="32" name="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 flipH="false" flipV="false">
            <a:off x="305285" y="1904132"/>
            <a:ext cx="6481642" cy="4777849"/>
          </a:xfrm>
          <a:prstGeom prst="rect"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asvg="http://schemas.microsoft.com/office/drawing/2016/SVG/main" xmlns:p="http://schemas.openxmlformats.org/presentationml/2006/main" xmlns:r="http://schemas.openxmlformats.org/officeDocument/2006/relationships">
  <p:cSld>
    <p:spTree>
      <p:nvGrpSpPr>
        <p:cNvPr id="3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图形 3"/>
          <p:cNvPicPr>
            <a:picLocks noChangeAspect="true"/>
          </p:cNvPicPr>
          <p:nvPr/>
        </p:nvPicPr>
        <p:blipFill>
          <a:blip>
            <a:extLst>
              <a:ext uri="{96DAC541-7B7A-43D3-8B79-37D633B846F1}">
                <asvg:svgBlip r:embed="rId1"/>
              </a:ext>
            </a:extLst>
          </a:blip>
          <a:stretch>
            <a:fillRect/>
          </a:stretch>
        </p:blipFill>
        <p:spPr>
          <a:xfrm>
            <a:off x="8844123" y="485484"/>
            <a:ext cx="2831940" cy="520356"/>
          </a:xfrm>
          <a:prstGeom prst="rect">
            <a:avLst/>
          </a:prstGeom>
        </p:spPr>
      </p:pic>
      <p:pic>
        <p:nvPicPr>
          <p:cNvPr id="35" name="图片 4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/>
            </a:extLst>
          </a:blip>
          <a:srcRect b="35972"/>
          <a:stretch>
            <a:fillRect/>
          </a:stretch>
        </p:blipFill>
        <p:spPr>
          <a:xfrm flipH="true">
            <a:off x="0" y="4635879"/>
            <a:ext cx="12192000" cy="2215859"/>
          </a:xfrm>
          <a:custGeom>
            <a:avLst/>
            <a:gdLst>
              <a:gd name="connsiteX0" fmla="*/ 12192000 w 12192000"/>
              <a:gd name="connsiteY0" fmla="*/ 0 h 2215859"/>
              <a:gd name="connsiteX1" fmla="*/ 0 w 12192000"/>
              <a:gd name="connsiteY1" fmla="*/ 0 h 2215859"/>
              <a:gd name="connsiteX2" fmla="*/ 0 w 12192000"/>
              <a:gd name="connsiteY2" fmla="*/ 2215859 h 2215859"/>
              <a:gd name="connsiteX3" fmla="*/ 12192000 w 12192000"/>
              <a:gd name="connsiteY3" fmla="*/ 2215859 h 2215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2215859">
                <a:moveTo>
                  <a:pt x="12192000" y="0"/>
                </a:moveTo>
                <a:lnTo>
                  <a:pt x="0" y="0"/>
                </a:lnTo>
                <a:lnTo>
                  <a:pt x="0" y="2215859"/>
                </a:lnTo>
                <a:lnTo>
                  <a:pt x="12192000" y="2215859"/>
                </a:lnTo>
                <a:close/>
              </a:path>
            </a:pathLst>
          </a:custGeom>
        </p:spPr>
      </p:pic>
      <p:sp>
        <p:nvSpPr>
          <p:cNvPr id="36" name="文本框 8"/>
          <p:cNvSpPr txBox="true"/>
          <p:nvPr/>
        </p:nvSpPr>
        <p:spPr>
          <a:xfrm>
            <a:off x="737192" y="1864099"/>
            <a:ext cx="3483198" cy="3626955"/>
          </a:xfrm>
          <a:prstGeom prst="rect">
            <a:avLst/>
          </a:prstGeom>
          <a:noFill/>
        </p:spPr>
        <p:txBody>
          <a:bodyPr wrap="none" rtlCol="false">
            <a:spAutoFit/>
          </a:bodyPr>
          <a:lstStyle/>
          <a:p>
            <a:pPr marL="342900" indent="-342900">
              <a:lnSpc>
                <a:spcPct val="250000"/>
              </a:lnSpc>
              <a:buFontTx/>
              <a:buChar char="-"/>
            </a:pPr>
            <a:r>
              <a:rPr lang="en-US" altLang="zh-CN" sz="2400" dirty="false">
                <a:latin typeface="Times New Roman" panose="02020603050405020304" pitchFamily="18" charset="0"/>
                <a:cs typeface="Times New Roman" panose="02020603050405020304" pitchFamily="18" charset="0"/>
              </a:rPr>
              <a:t>Flask (web server)</a:t>
            </a:r>
            <a:endParaRPr/>
          </a:p>
          <a:p>
            <a:pPr marL="342900" indent="-342900">
              <a:lnSpc>
                <a:spcPct val="250000"/>
              </a:lnSpc>
              <a:buFontTx/>
              <a:buChar char="-"/>
            </a:pPr>
            <a:r>
              <a:rPr lang="en-US" altLang="zh-CN" sz="2400" dirty="false" err="true">
                <a:latin typeface="Times New Roman" panose="02020603050405020304" pitchFamily="18" charset="0"/>
                <a:cs typeface="Times New Roman" panose="02020603050405020304" pitchFamily="18" charset="0"/>
              </a:rPr>
              <a:t>VideoCapture</a:t>
            </a:r>
            <a:endParaRPr lang="en-US" altLang="zh-CN" sz="2400" dirty="false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250000"/>
              </a:lnSpc>
              <a:buFontTx/>
              <a:buChar char="-"/>
            </a:pPr>
            <a:r>
              <a:rPr lang="en-US" altLang="zh-CN" sz="2400" dirty="false" err="true">
                <a:latin typeface="Times New Roman" panose="02020603050405020304" pitchFamily="18" charset="0"/>
                <a:cs typeface="Times New Roman" panose="02020603050405020304" pitchFamily="18" charset="0"/>
              </a:rPr>
              <a:t>YuNet</a:t>
            </a:r>
            <a:r>
              <a:rPr lang="en-US" altLang="zh-CN" sz="2400" dirty="false">
                <a:latin typeface="Times New Roman" panose="02020603050405020304" pitchFamily="18" charset="0"/>
                <a:cs typeface="Times New Roman" panose="02020603050405020304" pitchFamily="18" charset="0"/>
              </a:rPr>
              <a:t> (facial detection)</a:t>
            </a:r>
            <a:endParaRPr/>
          </a:p>
          <a:p>
            <a:pPr marL="342900" indent="-342900">
              <a:lnSpc>
                <a:spcPct val="250000"/>
              </a:lnSpc>
              <a:buFontTx/>
              <a:buChar char="-"/>
            </a:pPr>
            <a:r>
              <a:rPr lang="en-US" altLang="zh-CN" sz="2400" dirty="false">
                <a:latin typeface="Times New Roman" panose="02020603050405020304" pitchFamily="18" charset="0"/>
                <a:cs typeface="Times New Roman" panose="02020603050405020304" pitchFamily="18" charset="0"/>
              </a:rPr>
              <a:t>StyleGAN</a:t>
            </a:r>
            <a:endParaRPr/>
          </a:p>
        </p:txBody>
      </p:sp>
      <p:sp>
        <p:nvSpPr>
          <p:cNvPr id="37" name="标题 1"/>
          <p:cNvSpPr>
            <a:spLocks noGrp="true"/>
          </p:cNvSpPr>
          <p:nvPr>
            <p:ph type="title"/>
          </p:nvPr>
        </p:nvSpPr>
        <p:spPr>
          <a:xfrm>
            <a:off x="675167" y="485484"/>
            <a:ext cx="5420833" cy="1325563"/>
          </a:xfrm>
        </p:spPr>
        <p:txBody>
          <a:bodyPr>
            <a:normAutofit/>
          </a:bodyPr>
          <a:lstStyle/>
          <a:p>
            <a:pPr/>
            <a:r>
              <a:rPr lang="en-US" altLang="zh-CN" sz="3000" b="true" dirty="false">
                <a:latin typeface="Times New Roman" panose="02020603050405020304" pitchFamily="18" charset="0"/>
                <a:ea typeface="思源黑体 CN Bold" panose="020B0800000000000000"/>
                <a:cs typeface="Times New Roman" panose="02020603050405020304" pitchFamily="18" charset="0"/>
              </a:rPr>
              <a:t>Architecture</a:t>
            </a:r>
            <a:endParaRPr lang="zh-CN" altLang="en-US" sz="3000" b="true" dirty="false">
              <a:latin typeface="Times New Roman" panose="02020603050405020304" pitchFamily="18" charset="0"/>
              <a:ea typeface="思源黑体 CN Bold" panose="020B0800000000000000"/>
              <a:cs typeface="Times New Roman" panose="02020603050405020304" pitchFamily="18" charset="0"/>
            </a:endParaRPr>
          </a:p>
        </p:txBody>
      </p:sp>
      <p:sp>
        <p:nvSpPr>
          <p:cNvPr id="38" name="文本框 2"/>
          <p:cNvSpPr txBox="true"/>
          <p:nvPr/>
        </p:nvSpPr>
        <p:spPr>
          <a:xfrm>
            <a:off x="5659921" y="1864099"/>
            <a:ext cx="4737194" cy="3903954"/>
          </a:xfrm>
          <a:prstGeom prst="rect">
            <a:avLst/>
          </a:prstGeom>
          <a:noFill/>
        </p:spPr>
        <p:txBody>
          <a:bodyPr wrap="none" rtlCol="false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zh-CN" sz="2400" dirty="false">
                <a:latin typeface="Times New Roman" panose="02020603050405020304" pitchFamily="18" charset="0"/>
                <a:cs typeface="Times New Roman" panose="02020603050405020304" pitchFamily="18" charset="0"/>
              </a:rPr>
              <a:t>Fluent video stream</a:t>
            </a:r>
            <a:endParaRPr/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zh-CN" sz="2400" dirty="false">
                <a:latin typeface="Times New Roman" panose="02020603050405020304" pitchFamily="18" charset="0"/>
                <a:cs typeface="Times New Roman" panose="02020603050405020304" pitchFamily="18" charset="0"/>
              </a:rPr>
              <a:t>High frame rate </a:t>
            </a:r>
            <a:r>
              <a:rPr lang="en-US" altLang="zh-CN" sz="2400" dirty="false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(</a:t>
            </a:r>
            <a:r>
              <a:rPr lang="en-US" altLang="zh-CN" sz="2400" dirty="false">
                <a:latin typeface="Times New Roman" panose="02020603050405020304" pitchFamily="18" charset="0"/>
                <a:cs typeface="Times New Roman" panose="02020603050405020304" pitchFamily="18" charset="0"/>
              </a:rPr>
              <a:t>About</a:t>
            </a:r>
            <a:r>
              <a:rPr lang="zh-CN" altLang="en-US" sz="2400" dirty="false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false">
                <a:latin typeface="Times New Roman" panose="02020603050405020304" pitchFamily="18" charset="0"/>
                <a:cs typeface="Times New Roman" panose="02020603050405020304" pitchFamily="18" charset="0"/>
              </a:rPr>
              <a:t>20</a:t>
            </a:r>
            <a:r>
              <a:rPr lang="zh-CN" altLang="en-US" sz="2400" dirty="false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false">
                <a:latin typeface="Times New Roman" panose="02020603050405020304" pitchFamily="18" charset="0"/>
                <a:cs typeface="Times New Roman" panose="02020603050405020304" pitchFamily="18" charset="0"/>
              </a:rPr>
              <a:t>FPS)</a:t>
            </a:r>
            <a:endParaRPr/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zh-CN" sz="2400" dirty="false">
                <a:latin typeface="Times New Roman" panose="02020603050405020304" pitchFamily="18" charset="0"/>
                <a:cs typeface="Times New Roman" panose="02020603050405020304" pitchFamily="18" charset="0"/>
              </a:rPr>
              <a:t>Fully use CPU, GPU and memory</a:t>
            </a:r>
            <a:endParaRPr/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zh-CN" sz="2400" dirty="false">
                <a:latin typeface="Times New Roman" panose="02020603050405020304" pitchFamily="18" charset="0"/>
                <a:cs typeface="Times New Roman" panose="02020603050405020304" pitchFamily="18" charset="0"/>
              </a:rPr>
              <a:t>Flexible Web UI</a:t>
            </a:r>
            <a:endParaRPr/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zh-CN" sz="2400" dirty="false">
                <a:latin typeface="Times New Roman" panose="02020603050405020304" pitchFamily="18" charset="0"/>
                <a:cs typeface="Times New Roman" panose="02020603050405020304" pitchFamily="18" charset="0"/>
              </a:rPr>
              <a:t>Achieve Latent Inversion</a:t>
            </a:r>
            <a:endParaRPr/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zh-CN" sz="2400" dirty="false">
                <a:latin typeface="Times New Roman" panose="02020603050405020304" pitchFamily="18" charset="0"/>
                <a:cs typeface="Times New Roman" panose="02020603050405020304" pitchFamily="18" charset="0"/>
              </a:rPr>
              <a:t>Accurate location</a:t>
            </a:r>
            <a:endParaRPr/>
          </a:p>
          <a:p>
            <a:pPr marL="342900" indent="-342900">
              <a:lnSpc>
                <a:spcPct val="150000"/>
              </a:lnSpc>
              <a:buFontTx/>
              <a:buChar char="-"/>
            </a:pPr>
            <a:endParaRPr lang="en-US" altLang="zh-CN" sz="2400" dirty="false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标题 1"/>
          <p:cNvSpPr txBox="true"/>
          <p:nvPr/>
        </p:nvSpPr>
        <p:spPr>
          <a:xfrm>
            <a:off x="5387041" y="485484"/>
            <a:ext cx="5420833" cy="1325563"/>
          </a:xfrm>
          <a:prstGeom prst="rect">
            <a:avLst/>
          </a:prstGeom>
        </p:spPr>
        <p:txBody>
          <a:bodyPr vert="horz" lIns="91440" tIns="45720" rIns="91440" bIns="45720" rtlCol="false" anchor="ctr">
            <a:normAutofit/>
          </a:bodyPr>
          <a:lstStyle>
            <a:lvl1pPr algn="l" defTabSz="914400" rtl="false" eaLnBrk="true" latinLnBrk="false" hangingPunct="true">
              <a:lnSpc>
                <a:spcPct val="90000"/>
              </a:lnSpc>
              <a:spcBef>
                <a:spcPct val="1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/>
            <a:r>
              <a:rPr lang="en-US" altLang="zh-CN" sz="3000" b="true" dirty="false">
                <a:latin typeface="Times New Roman" panose="02020603050405020304" pitchFamily="18" charset="0"/>
                <a:ea typeface="思源黑体 CN Bold" panose="020B0800000000000000"/>
                <a:cs typeface="Times New Roman" panose="02020603050405020304" pitchFamily="18" charset="0"/>
              </a:rPr>
              <a:t>Highlight</a:t>
            </a:r>
            <a:endParaRPr lang="zh-CN" altLang="en-US" sz="3000" b="true" dirty="false">
              <a:latin typeface="Times New Roman" panose="02020603050405020304" pitchFamily="18" charset="0"/>
              <a:ea typeface="思源黑体 CN Bold" panose="020B080000000000000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asvg="http://schemas.microsoft.com/office/drawing/2016/SVG/main" xmlns:p="http://schemas.openxmlformats.org/presentationml/2006/main" xmlns:r="http://schemas.openxmlformats.org/officeDocument/2006/relationships">
  <p:cSld>
    <p:spTree>
      <p:nvGrpSpPr>
        <p:cNvPr id="4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图形 3"/>
          <p:cNvPicPr>
            <a:picLocks noChangeAspect="true"/>
          </p:cNvPicPr>
          <p:nvPr/>
        </p:nvPicPr>
        <p:blipFill>
          <a:blip>
            <a:extLst>
              <a:ext uri="{96DAC541-7B7A-43D3-8B79-37D633B846F1}">
                <asvg:svgBlip r:embed="rId1"/>
              </a:ext>
            </a:extLst>
          </a:blip>
          <a:stretch>
            <a:fillRect/>
          </a:stretch>
        </p:blipFill>
        <p:spPr>
          <a:xfrm>
            <a:off x="8844123" y="485484"/>
            <a:ext cx="2831940" cy="520356"/>
          </a:xfrm>
          <a:prstGeom prst="rect">
            <a:avLst/>
          </a:prstGeom>
        </p:spPr>
      </p:pic>
      <p:pic>
        <p:nvPicPr>
          <p:cNvPr id="42" name="图片 4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/>
            </a:extLst>
          </a:blip>
          <a:srcRect b="35972"/>
          <a:stretch>
            <a:fillRect/>
          </a:stretch>
        </p:blipFill>
        <p:spPr>
          <a:xfrm flipH="true">
            <a:off x="0" y="4642142"/>
            <a:ext cx="12192000" cy="2215859"/>
          </a:xfrm>
          <a:custGeom>
            <a:avLst/>
            <a:gdLst>
              <a:gd name="connsiteX0" fmla="*/ 12192000 w 12192000"/>
              <a:gd name="connsiteY0" fmla="*/ 0 h 2215859"/>
              <a:gd name="connsiteX1" fmla="*/ 0 w 12192000"/>
              <a:gd name="connsiteY1" fmla="*/ 0 h 2215859"/>
              <a:gd name="connsiteX2" fmla="*/ 0 w 12192000"/>
              <a:gd name="connsiteY2" fmla="*/ 2215859 h 2215859"/>
              <a:gd name="connsiteX3" fmla="*/ 12192000 w 12192000"/>
              <a:gd name="connsiteY3" fmla="*/ 2215859 h 2215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2215859">
                <a:moveTo>
                  <a:pt x="12192000" y="0"/>
                </a:moveTo>
                <a:lnTo>
                  <a:pt x="0" y="0"/>
                </a:lnTo>
                <a:lnTo>
                  <a:pt x="0" y="2215859"/>
                </a:lnTo>
                <a:lnTo>
                  <a:pt x="12192000" y="2215859"/>
                </a:lnTo>
                <a:close/>
              </a:path>
            </a:pathLst>
          </a:custGeom>
        </p:spPr>
      </p:pic>
      <p:sp>
        <p:nvSpPr>
          <p:cNvPr id="43" name="文本框 1"/>
          <p:cNvSpPr txBox="true"/>
          <p:nvPr/>
        </p:nvSpPr>
        <p:spPr>
          <a:xfrm>
            <a:off x="833685" y="1300497"/>
            <a:ext cx="10524630" cy="3416320"/>
          </a:xfrm>
          <a:prstGeom prst="rect">
            <a:avLst/>
          </a:prstGeom>
          <a:noFill/>
        </p:spPr>
        <p:txBody>
          <a:bodyPr wrap="square" rtlCol="fals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zh-CN" sz="2400" dirty="false">
                <a:latin typeface="Times New Roman" panose="02020603050405020304" pitchFamily="18" charset="0"/>
                <a:cs typeface="Times New Roman" panose="02020603050405020304" pitchFamily="18" charset="0"/>
              </a:rPr>
              <a:t>“Excellent” ARM, CUDA, Jetson community</a:t>
            </a:r>
            <a:endParaRPr/>
          </a:p>
          <a:p>
            <a:pPr marL="285750" indent="-285750">
              <a:buFontTx/>
              <a:buChar char="-"/>
            </a:pPr>
            <a:endParaRPr lang="en-US" altLang="zh-CN" sz="2400" dirty="false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Tx/>
              <a:buChar char="-"/>
            </a:pPr>
            <a:r>
              <a:rPr lang="en-US" altLang="zh-CN" sz="2400" dirty="false">
                <a:latin typeface="Times New Roman" panose="02020603050405020304" pitchFamily="18" charset="0"/>
                <a:cs typeface="Times New Roman" panose="02020603050405020304" pitchFamily="18" charset="0"/>
              </a:rPr>
              <a:t>StyleGAN’s heavy overhead.</a:t>
            </a:r>
            <a:endParaRPr/>
          </a:p>
          <a:p>
            <a:pPr marL="285750" indent="-285750">
              <a:buFontTx/>
              <a:buChar char="-"/>
            </a:pPr>
            <a:endParaRPr lang="en-US" altLang="zh-CN" sz="2400" dirty="false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Tx/>
              <a:buChar char="-"/>
            </a:pPr>
            <a:r>
              <a:rPr lang="en-US" altLang="zh-CN" sz="2400" dirty="false">
                <a:latin typeface="Times New Roman" panose="02020603050405020304" pitchFamily="18" charset="0"/>
                <a:cs typeface="Times New Roman" panose="02020603050405020304" pitchFamily="18" charset="0"/>
              </a:rPr>
              <a:t>Fail to convert StyleGAN into </a:t>
            </a:r>
            <a:r>
              <a:rPr lang="en-US" altLang="zh-CN" sz="2400" dirty="false" err="true">
                <a:latin typeface="Times New Roman" panose="02020603050405020304" pitchFamily="18" charset="0"/>
                <a:cs typeface="Times New Roman" panose="02020603050405020304" pitchFamily="18" charset="0"/>
              </a:rPr>
              <a:t>TensorRT</a:t>
            </a:r>
            <a:r>
              <a:rPr lang="en-US" altLang="zh-CN" sz="2400" dirty="false">
                <a:latin typeface="Times New Roman" panose="02020603050405020304" pitchFamily="18" charset="0"/>
                <a:cs typeface="Times New Roman" panose="02020603050405020304" pitchFamily="18" charset="0"/>
              </a:rPr>
              <a:t> engine format.</a:t>
            </a:r>
            <a:endParaRPr/>
          </a:p>
          <a:p>
            <a:pPr marL="285750" indent="-285750">
              <a:buFontTx/>
              <a:buChar char="-"/>
            </a:pPr>
            <a:endParaRPr lang="en-US" altLang="zh-CN" sz="2400" dirty="false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Tx/>
              <a:buChar char="-"/>
            </a:pPr>
            <a:r>
              <a:rPr lang="en-US" altLang="zh-CN" sz="2400" dirty="false">
                <a:latin typeface="Times New Roman" panose="02020603050405020304" pitchFamily="18" charset="0"/>
                <a:cs typeface="Times New Roman" panose="02020603050405020304" pitchFamily="18" charset="0"/>
              </a:rPr>
              <a:t>Unacceptable time running projection from image to the latent on Nano.</a:t>
            </a:r>
            <a:endParaRPr/>
          </a:p>
          <a:p>
            <a:pPr marL="285750" indent="-285750">
              <a:buFontTx/>
              <a:buChar char="-"/>
            </a:pPr>
            <a:endParaRPr lang="en-US" altLang="zh-CN" sz="2400" dirty="false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Tx/>
              <a:buChar char="-"/>
            </a:pPr>
            <a:r>
              <a:rPr lang="en-US" altLang="zh-CN" sz="2400" dirty="false">
                <a:latin typeface="Times New Roman" panose="02020603050405020304" pitchFamily="18" charset="0"/>
                <a:cs typeface="Times New Roman" panose="02020603050405020304" pitchFamily="18" charset="0"/>
              </a:rPr>
              <a:t>Hard to find a certain trait’s presentation in the latent space.</a:t>
            </a:r>
            <a:endParaRPr/>
          </a:p>
        </p:txBody>
      </p:sp>
      <p:sp>
        <p:nvSpPr>
          <p:cNvPr id="44" name="标题 1"/>
          <p:cNvSpPr txBox="true"/>
          <p:nvPr/>
        </p:nvSpPr>
        <p:spPr>
          <a:xfrm>
            <a:off x="186069" y="-67266"/>
            <a:ext cx="4867940" cy="1325563"/>
          </a:xfrm>
          <a:prstGeom prst="rect">
            <a:avLst/>
          </a:prstGeom>
        </p:spPr>
        <p:txBody>
          <a:bodyPr vert="horz" lIns="91440" tIns="45720" rIns="91440" bIns="45720" rtlCol="false" anchor="ctr">
            <a:normAutofit/>
          </a:bodyPr>
          <a:lstStyle>
            <a:lvl1pPr algn="l" defTabSz="914400" rtl="false" eaLnBrk="true" latinLnBrk="false" hangingPunct="true">
              <a:lnSpc>
                <a:spcPct val="90000"/>
              </a:lnSpc>
              <a:spcBef>
                <a:spcPct val="1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/>
            <a:r>
              <a:rPr lang="en-US" altLang="zh-CN" sz="3000" b="true" dirty="false">
                <a:latin typeface="Times New Roman" panose="02020603050405020304" pitchFamily="18" charset="0"/>
                <a:ea typeface="思源黑体 CN Bold" panose="020B0800000000000000"/>
                <a:cs typeface="Times New Roman" panose="02020603050405020304" pitchFamily="18" charset="0"/>
              </a:rPr>
              <a:t>Challenges</a:t>
            </a:r>
            <a:endParaRPr lang="zh-CN" altLang="en-US" sz="3000" b="true" dirty="false">
              <a:latin typeface="Times New Roman" panose="02020603050405020304" pitchFamily="18" charset="0"/>
              <a:ea typeface="思源黑体 CN Bold" panose="020B080000000000000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asvg="http://schemas.microsoft.com/office/drawing/2016/SVG/main" xmlns:p="http://schemas.openxmlformats.org/presentationml/2006/main" xmlns:r="http://schemas.openxmlformats.org/officeDocument/2006/relationships">
  <p:cSld>
    <p:spTree>
      <p:nvGrpSpPr>
        <p:cNvPr id="4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图片 5"/>
          <p:cNvPicPr>
            <a:picLocks noChangeAspect="true"/>
          </p:cNvPicPr>
          <p:nvPr/>
        </p:nvPicPr>
        <p:blipFill>
          <a:blip r:embed="rId1">
            <a:extLst>
              <a:ext uri="{28A0092B-C50C-407E-A947-70E740481C1C}"/>
            </a:extLst>
          </a:blip>
          <a:srcRect b="35972"/>
          <a:stretch>
            <a:fillRect/>
          </a:stretch>
        </p:blipFill>
        <p:spPr>
          <a:xfrm flipH="true">
            <a:off x="0" y="4642141"/>
            <a:ext cx="12192000" cy="2215859"/>
          </a:xfrm>
          <a:custGeom>
            <a:avLst/>
            <a:gdLst>
              <a:gd name="connsiteX0" fmla="*/ 12192000 w 12192000"/>
              <a:gd name="connsiteY0" fmla="*/ 0 h 2215859"/>
              <a:gd name="connsiteX1" fmla="*/ 0 w 12192000"/>
              <a:gd name="connsiteY1" fmla="*/ 0 h 2215859"/>
              <a:gd name="connsiteX2" fmla="*/ 0 w 12192000"/>
              <a:gd name="connsiteY2" fmla="*/ 2215859 h 2215859"/>
              <a:gd name="connsiteX3" fmla="*/ 12192000 w 12192000"/>
              <a:gd name="connsiteY3" fmla="*/ 2215859 h 2215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2215859">
                <a:moveTo>
                  <a:pt x="12192000" y="0"/>
                </a:moveTo>
                <a:lnTo>
                  <a:pt x="0" y="0"/>
                </a:lnTo>
                <a:lnTo>
                  <a:pt x="0" y="2215859"/>
                </a:lnTo>
                <a:lnTo>
                  <a:pt x="12192000" y="2215859"/>
                </a:lnTo>
                <a:close/>
              </a:path>
            </a:pathLst>
          </a:custGeom>
        </p:spPr>
      </p:pic>
      <p:pic>
        <p:nvPicPr>
          <p:cNvPr id="47" name="图形 4"/>
          <p:cNvPicPr>
            <a:picLocks noChangeAspect="true"/>
          </p:cNvPicPr>
          <p:nvPr/>
        </p:nvPicPr>
        <p:blipFill>
          <a:blip>
            <a:extLst>
              <a:ext uri="{96DAC541-7B7A-43D3-8B79-37D633B846F1}">
                <asvg:svgBlip r:embed="rId2"/>
              </a:ext>
            </a:extLst>
          </a:blip>
          <a:stretch>
            <a:fillRect/>
          </a:stretch>
        </p:blipFill>
        <p:spPr>
          <a:xfrm>
            <a:off x="8844123" y="485484"/>
            <a:ext cx="2831940" cy="520356"/>
          </a:xfrm>
          <a:prstGeom prst="rect">
            <a:avLst/>
          </a:prstGeom>
        </p:spPr>
      </p:pic>
      <p:sp>
        <p:nvSpPr>
          <p:cNvPr id="48" name="标题 1"/>
          <p:cNvSpPr txBox="true"/>
          <p:nvPr/>
        </p:nvSpPr>
        <p:spPr>
          <a:xfrm>
            <a:off x="186069" y="-67266"/>
            <a:ext cx="4867940" cy="1325563"/>
          </a:xfrm>
          <a:prstGeom prst="rect">
            <a:avLst/>
          </a:prstGeom>
        </p:spPr>
        <p:txBody>
          <a:bodyPr vert="horz" lIns="91440" tIns="45720" rIns="91440" bIns="45720" rtlCol="false" anchor="ctr">
            <a:normAutofit/>
          </a:bodyPr>
          <a:lstStyle>
            <a:lvl1pPr algn="l" defTabSz="914400" rtl="false" eaLnBrk="true" latinLnBrk="false" hangingPunct="true">
              <a:lnSpc>
                <a:spcPct val="90000"/>
              </a:lnSpc>
              <a:spcBef>
                <a:spcPct val="1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/>
            <a:r>
              <a:rPr lang="en-US" altLang="zh-CN" sz="3000" b="true" dirty="false">
                <a:latin typeface="Times New Roman" panose="02020603050405020304" pitchFamily="18" charset="0"/>
                <a:ea typeface="思源黑体 CN Bold" panose="020B0800000000000000"/>
                <a:cs typeface="Times New Roman" panose="02020603050405020304" pitchFamily="18" charset="0"/>
              </a:rPr>
              <a:t>Background Introduction</a:t>
            </a:r>
            <a:endParaRPr lang="zh-CN" altLang="en-US" sz="3000" b="true" dirty="false">
              <a:latin typeface="Times New Roman" panose="02020603050405020304" pitchFamily="18" charset="0"/>
              <a:ea typeface="思源黑体 CN Bold" panose="020B0800000000000000"/>
              <a:cs typeface="Times New Roman" panose="02020603050405020304" pitchFamily="18" charset="0"/>
            </a:endParaRPr>
          </a:p>
        </p:txBody>
      </p:sp>
      <p:sp>
        <p:nvSpPr>
          <p:cNvPr id="49" name=""/>
          <p:cNvSpPr txBox="true"/>
          <p:nvPr/>
        </p:nvSpPr>
        <p:spPr>
          <a:xfrm rot="0" flipH="false" flipV="false">
            <a:off x="596900" y="1263650"/>
            <a:ext cx="10998200" cy="4083050"/>
          </a:xfrm>
          <a:prstGeom prst="rect">
            <a:avLst/>
          </a:prstGeom>
          <a:ln w="6350">
            <a:prstDash val="solid"/>
          </a:ln>
        </p:spPr>
        <p:txBody>
          <a:bodyPr wrap="square">
            <a:spAutoFit/>
          </a:bodyPr>
          <a:lstStyle/>
          <a:p>
            <a:pPr marL="0" lvl="0" indent="0" algn="l" defTabSz="914400">
              <a:lnSpc>
                <a:spcPct val="100000"/>
              </a:lnSpc>
              <a:buNone/>
              <a:defRPr sz="1800">
                <a:solidFill>
                  <a:schemeClr val="tx1">
                    <a:alpha val="100000"/>
                  </a:schemeClr>
                </a:solidFill>
                <a:latin typeface="等线"/>
                <a:ea typeface="等线"/>
                <a:cs typeface="+mn-cs"/>
              </a:defRPr>
            </a:pPr>
            <a:r>
              <a:rPr lang="en-US" sz="2800" b="true">
                <a:solidFill>
                  <a:schemeClr val="tx1">
                    <a:alpha val="100000"/>
                  </a:schemeClr>
                </a:solidFill>
                <a:latin typeface="Times New Roman"/>
                <a:ea typeface="等线"/>
                <a:cs typeface="Times New Roman"/>
              </a:rPr>
              <a:t>Hardware</a:t>
            </a:r>
            <a:endParaRPr sz="1800">
              <a:solidFill>
                <a:schemeClr val="tx1">
                  <a:alpha val="100000"/>
                </a:schemeClr>
              </a:solidFill>
              <a:latin typeface="等线"/>
              <a:ea typeface="等线"/>
              <a:cs typeface="+mn-cs"/>
            </a:endParaRPr>
          </a:p>
          <a:p>
            <a:pPr marL="0" lvl="0" indent="0" algn="l" defTabSz="914400">
              <a:lnSpc>
                <a:spcPct val="100000"/>
              </a:lnSpc>
              <a:buNone/>
              <a:defRPr sz="1800">
                <a:solidFill>
                  <a:schemeClr val="tx1">
                    <a:alpha val="100000"/>
                  </a:schemeClr>
                </a:solidFill>
                <a:latin typeface="等线"/>
                <a:ea typeface="等线"/>
                <a:cs typeface="+mn-cs"/>
              </a:defRPr>
            </a:pPr>
            <a:endParaRPr lang="en-US" sz="2800" b="true">
              <a:solidFill>
                <a:schemeClr val="tx1">
                  <a:alpha val="100000"/>
                </a:schemeClr>
              </a:solidFill>
              <a:latin typeface="Times New Roman"/>
              <a:ea typeface="等线"/>
              <a:cs typeface="Times New Roman"/>
            </a:endParaRPr>
          </a:p>
          <a:p>
            <a:pPr marL="0" lvl="0" algn="l" defTabSz="91440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solidFill>
                  <a:schemeClr val="tx1">
                    <a:alpha val="100000"/>
                  </a:schemeClr>
                </a:solidFill>
                <a:latin typeface="等线"/>
                <a:ea typeface="等线"/>
                <a:cs typeface="+mn-cs"/>
              </a:defRPr>
            </a:pPr>
            <a:r>
              <a:rPr lang="en-US" sz="2400" b="true">
                <a:solidFill>
                  <a:schemeClr val="tx1">
                    <a:alpha val="100000"/>
                  </a:schemeClr>
                </a:solidFill>
                <a:latin typeface="Times New Roman"/>
                <a:ea typeface="等线"/>
                <a:cs typeface="Times New Roman"/>
              </a:rPr>
              <a:t> </a:t>
            </a:r>
            <a:r>
              <a:rPr lang="en-US" sz="2000" b="true">
                <a:solidFill>
                  <a:schemeClr val="tx1">
                    <a:alpha val="100000"/>
                  </a:schemeClr>
                </a:solidFill>
                <a:latin typeface="Times New Roman"/>
                <a:ea typeface="等线"/>
                <a:cs typeface="Times New Roman"/>
              </a:rPr>
              <a:t>Jetson Nano</a:t>
            </a:r>
            <a:endParaRPr sz="1800">
              <a:solidFill>
                <a:schemeClr val="tx1">
                  <a:alpha val="100000"/>
                </a:schemeClr>
              </a:solidFill>
              <a:latin typeface="等线"/>
              <a:ea typeface="等线"/>
              <a:cs typeface="+mn-cs"/>
            </a:endParaRPr>
          </a:p>
          <a:p>
            <a:pPr marL="457200" lvl="1" algn="l" defTabSz="91440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solidFill>
                  <a:schemeClr val="tx1">
                    <a:alpha val="100000"/>
                  </a:schemeClr>
                </a:solidFill>
                <a:latin typeface="等线"/>
                <a:ea typeface="等线"/>
                <a:cs typeface="+mn-cs"/>
              </a:defRPr>
            </a:pPr>
            <a:r>
              <a:rPr lang="en-US" sz="1800">
                <a:solidFill>
                  <a:schemeClr val="tx1">
                    <a:alpha val="100000"/>
                  </a:schemeClr>
                </a:solidFill>
                <a:latin typeface="Times New Roman"/>
                <a:ea typeface="等线"/>
                <a:cs typeface="Times New Roman"/>
              </a:rPr>
              <a:t> It is a small AI computer launched by NVIDIA, specifically designed for AI application development, particularly suitable for embedded systems and edge devices.</a:t>
            </a:r>
            <a:endParaRPr sz="1800">
              <a:solidFill>
                <a:schemeClr val="tx1">
                  <a:alpha val="100000"/>
                </a:schemeClr>
              </a:solidFill>
              <a:latin typeface="等线"/>
              <a:ea typeface="等线"/>
              <a:cs typeface="+mn-cs"/>
            </a:endParaRPr>
          </a:p>
          <a:p>
            <a:pPr marL="457200" lvl="1" algn="l" defTabSz="91440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solidFill>
                  <a:schemeClr val="tx1">
                    <a:alpha val="100000"/>
                  </a:schemeClr>
                </a:solidFill>
                <a:latin typeface="等线"/>
                <a:ea typeface="等线"/>
                <a:cs typeface="+mn-cs"/>
              </a:defRPr>
            </a:pPr>
            <a:endParaRPr lang="en-US" sz="1800">
              <a:solidFill>
                <a:schemeClr val="tx1">
                  <a:alpha val="100000"/>
                </a:schemeClr>
              </a:solidFill>
              <a:latin typeface="Times New Roman"/>
              <a:ea typeface="等线"/>
              <a:cs typeface="Times New Roman"/>
            </a:endParaRPr>
          </a:p>
          <a:p>
            <a:pPr marL="457200" lvl="1" algn="l" defTabSz="91440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solidFill>
                  <a:schemeClr val="tx1">
                    <a:alpha val="100000"/>
                  </a:schemeClr>
                </a:solidFill>
                <a:latin typeface="等线"/>
                <a:ea typeface="等线"/>
                <a:cs typeface="+mn-cs"/>
              </a:defRPr>
            </a:pPr>
            <a:r>
              <a:rPr lang="en-US" sz="1800">
                <a:solidFill>
                  <a:schemeClr val="tx1">
                    <a:alpha val="100000"/>
                  </a:schemeClr>
                </a:solidFill>
                <a:latin typeface="Times New Roman"/>
                <a:ea typeface="等线"/>
                <a:cs typeface="Times New Roman"/>
              </a:rPr>
              <a:t> It has characteristics such as low power consumption, high price, low performance, and special environmental requirements.</a:t>
            </a:r>
            <a:endParaRPr sz="1800">
              <a:solidFill>
                <a:schemeClr val="tx1">
                  <a:alpha val="100000"/>
                </a:schemeClr>
              </a:solidFill>
              <a:latin typeface="等线"/>
              <a:ea typeface="等线"/>
              <a:cs typeface="+mn-cs"/>
            </a:endParaRPr>
          </a:p>
          <a:p>
            <a:pPr marL="457200" lvl="1" algn="l" defTabSz="91440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solidFill>
                  <a:schemeClr val="tx1">
                    <a:alpha val="100000"/>
                  </a:schemeClr>
                </a:solidFill>
                <a:latin typeface="等线"/>
                <a:ea typeface="等线"/>
                <a:cs typeface="+mn-cs"/>
              </a:defRPr>
            </a:pPr>
            <a:endParaRPr lang="en-US" sz="1800">
              <a:solidFill>
                <a:schemeClr val="tx1">
                  <a:alpha val="100000"/>
                </a:schemeClr>
              </a:solidFill>
              <a:latin typeface="Times New Roman"/>
              <a:ea typeface="等线"/>
              <a:cs typeface="Times New Roman"/>
            </a:endParaRPr>
          </a:p>
          <a:p>
            <a:pPr marL="457200" lvl="1" algn="l" defTabSz="91440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solidFill>
                  <a:schemeClr val="tx1">
                    <a:alpha val="100000"/>
                  </a:schemeClr>
                </a:solidFill>
                <a:latin typeface="等线"/>
                <a:ea typeface="等线"/>
                <a:cs typeface="+mn-cs"/>
              </a:defRPr>
            </a:pPr>
            <a:r>
              <a:rPr lang="en-US" sz="1800">
                <a:solidFill>
                  <a:schemeClr val="tx1">
                    <a:alpha val="100000"/>
                  </a:schemeClr>
                </a:solidFill>
                <a:latin typeface="Times New Roman"/>
                <a:ea typeface="等线"/>
                <a:cs typeface="Times New Roman"/>
              </a:rPr>
              <a:t> Its CPU and GPU share the same memory space.</a:t>
            </a:r>
            <a:endParaRPr sz="1800">
              <a:solidFill>
                <a:schemeClr val="tx1">
                  <a:alpha val="100000"/>
                </a:schemeClr>
              </a:solidFill>
              <a:latin typeface="等线"/>
              <a:ea typeface="等线"/>
              <a:cs typeface="+mn-cs"/>
            </a:endParaRPr>
          </a:p>
          <a:p>
            <a:pPr marL="457200" lvl="1" algn="l" defTabSz="91440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solidFill>
                  <a:schemeClr val="tx1">
                    <a:alpha val="100000"/>
                  </a:schemeClr>
                </a:solidFill>
                <a:latin typeface="等线"/>
                <a:ea typeface="等线"/>
                <a:cs typeface="+mn-cs"/>
              </a:defRPr>
            </a:pPr>
            <a:endParaRPr lang="en-US" sz="1800">
              <a:solidFill>
                <a:schemeClr val="tx1">
                  <a:alpha val="100000"/>
                </a:schemeClr>
              </a:solidFill>
              <a:latin typeface="Times New Roman"/>
              <a:ea typeface="等线"/>
              <a:cs typeface="Times New Roman"/>
            </a:endParaRPr>
          </a:p>
          <a:p>
            <a:pPr marL="0" lvl="0" algn="l" defTabSz="91440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solidFill>
                  <a:schemeClr val="tx1">
                    <a:alpha val="100000"/>
                  </a:schemeClr>
                </a:solidFill>
                <a:latin typeface="等线"/>
                <a:ea typeface="等线"/>
                <a:cs typeface="+mn-cs"/>
              </a:defRPr>
            </a:pPr>
            <a:r>
              <a:rPr lang="en-US" sz="2000" b="true">
                <a:solidFill>
                  <a:schemeClr val="tx1">
                    <a:alpha val="100000"/>
                  </a:schemeClr>
                </a:solidFill>
                <a:latin typeface="Times New Roman"/>
                <a:ea typeface="等线"/>
                <a:cs typeface="Times New Roman"/>
              </a:rPr>
              <a:t> MIPI </a:t>
            </a:r>
            <a:r>
              <a:rPr lang="en-US" sz="2000" b="true">
                <a:solidFill>
                  <a:schemeClr val="tx1">
                    <a:alpha val="100000"/>
                  </a:schemeClr>
                </a:solidFill>
                <a:latin typeface="Times New Roman"/>
                <a:ea typeface="等线"/>
                <a:cs typeface="Times New Roman"/>
              </a:rPr>
              <a:t>Camera</a:t>
            </a:r>
            <a:endParaRPr/>
          </a:p>
          <a:p>
            <a:pPr marL="457200" lvl="1" algn="l" defTabSz="91440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solidFill>
                  <a:schemeClr val="tx1">
                    <a:alpha val="100000"/>
                  </a:schemeClr>
                </a:solidFill>
                <a:latin typeface="等线"/>
                <a:ea typeface="等线"/>
                <a:cs typeface="+mn-cs"/>
              </a:defRPr>
            </a:pPr>
            <a:r>
              <a:rPr lang="en-US" sz="1800" b="false">
                <a:solidFill>
                  <a:schemeClr val="tx1">
                    <a:alpha val="100000"/>
                  </a:schemeClr>
                </a:solidFill>
                <a:latin typeface="Times New Roman"/>
                <a:ea typeface="等线"/>
                <a:cs typeface="Times New Roman"/>
              </a:rPr>
              <a:t> It can generate images with pixels of 640x360 or higher.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asvg="http://schemas.microsoft.com/office/drawing/2016/SVG/main" xmlns:p="http://schemas.openxmlformats.org/presentationml/2006/main" xmlns:r="http://schemas.openxmlformats.org/officeDocument/2006/relationships">
  <p:cSld>
    <p:spTree>
      <p:nvGrpSpPr>
        <p:cNvPr id="5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标题 1"/>
          <p:cNvSpPr>
            <a:spLocks noGrp="true"/>
          </p:cNvSpPr>
          <p:nvPr>
            <p:ph type="title"/>
          </p:nvPr>
        </p:nvSpPr>
        <p:spPr>
          <a:xfrm>
            <a:off x="186069" y="-67266"/>
            <a:ext cx="5420833" cy="1325563"/>
          </a:xfrm>
        </p:spPr>
        <p:txBody>
          <a:bodyPr>
            <a:normAutofit/>
          </a:bodyPr>
          <a:lstStyle/>
          <a:p>
            <a:pPr/>
            <a:r>
              <a:rPr lang="en-US" altLang="zh-CN" sz="3000" b="true" dirty="false">
                <a:latin typeface="Times New Roman" panose="02020603050405020304" pitchFamily="18" charset="0"/>
                <a:ea typeface="思源黑体 CN Bold" panose="020B0800000000000000"/>
                <a:cs typeface="Times New Roman" panose="02020603050405020304" pitchFamily="18" charset="0"/>
              </a:rPr>
              <a:t>Background Introduction</a:t>
            </a:r>
            <a:endParaRPr lang="zh-CN" altLang="en-US" sz="3000" b="true" dirty="false">
              <a:latin typeface="Times New Roman" panose="02020603050405020304" pitchFamily="18" charset="0"/>
              <a:ea typeface="思源黑体 CN Bold" panose="020B0800000000000000"/>
              <a:cs typeface="Times New Roman" panose="02020603050405020304" pitchFamily="18" charset="0"/>
            </a:endParaRPr>
          </a:p>
        </p:txBody>
      </p:sp>
      <p:pic>
        <p:nvPicPr>
          <p:cNvPr id="52" name="图形 4"/>
          <p:cNvPicPr>
            <a:picLocks noChangeAspect="true"/>
          </p:cNvPicPr>
          <p:nvPr/>
        </p:nvPicPr>
        <p:blipFill>
          <a:blip>
            <a:extLst>
              <a:ext uri="{96DAC541-7B7A-43D3-8B79-37D633B846F1}">
                <asvg:svgBlip r:embed="rId1"/>
              </a:ext>
            </a:extLst>
          </a:blip>
          <a:stretch>
            <a:fillRect/>
          </a:stretch>
        </p:blipFill>
        <p:spPr>
          <a:xfrm>
            <a:off x="8844123" y="485484"/>
            <a:ext cx="2831940" cy="520356"/>
          </a:xfrm>
          <a:prstGeom prst="rect">
            <a:avLst/>
          </a:prstGeom>
        </p:spPr>
      </p:pic>
      <p:pic>
        <p:nvPicPr>
          <p:cNvPr id="53" name="图片 5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/>
            </a:extLst>
          </a:blip>
          <a:srcRect b="35972"/>
          <a:stretch>
            <a:fillRect/>
          </a:stretch>
        </p:blipFill>
        <p:spPr>
          <a:xfrm flipH="true">
            <a:off x="0" y="4642142"/>
            <a:ext cx="12192000" cy="2215859"/>
          </a:xfrm>
          <a:custGeom>
            <a:avLst/>
            <a:gdLst>
              <a:gd name="connsiteX0" fmla="*/ 12192000 w 12192000"/>
              <a:gd name="connsiteY0" fmla="*/ 0 h 2215859"/>
              <a:gd name="connsiteX1" fmla="*/ 0 w 12192000"/>
              <a:gd name="connsiteY1" fmla="*/ 0 h 2215859"/>
              <a:gd name="connsiteX2" fmla="*/ 0 w 12192000"/>
              <a:gd name="connsiteY2" fmla="*/ 2215859 h 2215859"/>
              <a:gd name="connsiteX3" fmla="*/ 12192000 w 12192000"/>
              <a:gd name="connsiteY3" fmla="*/ 2215859 h 2215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2215859">
                <a:moveTo>
                  <a:pt x="12192000" y="0"/>
                </a:moveTo>
                <a:lnTo>
                  <a:pt x="0" y="0"/>
                </a:lnTo>
                <a:lnTo>
                  <a:pt x="0" y="2215859"/>
                </a:lnTo>
                <a:lnTo>
                  <a:pt x="12192000" y="2215859"/>
                </a:lnTo>
                <a:close/>
              </a:path>
            </a:pathLst>
          </a:custGeom>
        </p:spPr>
      </p:pic>
      <p:sp>
        <p:nvSpPr>
          <p:cNvPr id="54" name="内容占位符 2"/>
          <p:cNvSpPr txBox="true"/>
          <p:nvPr/>
        </p:nvSpPr>
        <p:spPr>
          <a:xfrm rot="0" flipH="false" flipV="false">
            <a:off x="534611" y="1109122"/>
            <a:ext cx="5246654" cy="4873816"/>
          </a:xfrm>
          <a:prstGeom prst="rect">
            <a:avLst/>
          </a:prstGeom>
        </p:spPr>
        <p:txBody>
          <a:bodyPr vert="horz" lIns="91440" tIns="45720" rIns="91440" bIns="45720" rtlCol="false">
            <a:normAutofit fontScale="100000"/>
          </a:bodyPr>
          <a:lstStyle>
            <a:lvl1pPr marL="228600" indent="-228600" algn="l" defTabSz="914400" rtl="false" eaLnBrk="true" latinLnBrk="false" hangingPunct="true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false" eaLnBrk="true" latinLnBrk="false" hangingPunct="true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false" eaLnBrk="true" latinLnBrk="false" hangingPunct="true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false" eaLnBrk="true" latinLnBrk="false" hangingPunct="true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false" eaLnBrk="true" latinLnBrk="false" hangingPunct="true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false" eaLnBrk="true" latinLnBrk="false" hangingPunct="true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false" eaLnBrk="true" latinLnBrk="false" hangingPunct="true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false" eaLnBrk="true" latinLnBrk="false" hangingPunct="true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false" eaLnBrk="true" latinLnBrk="false" hangingPunct="true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l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>
                <a:solidFill>
                  <a:schemeClr val="tx1">
                    <a:alpha val="100000"/>
                  </a:schemeClr>
                </a:solidFill>
                <a:latin typeface="等线"/>
                <a:ea typeface="等线"/>
                <a:cs typeface="+mn-cs"/>
              </a:defRPr>
            </a:pPr>
            <a:r>
              <a:rPr lang="en-US" sz="2800" b="true">
                <a:solidFill>
                  <a:schemeClr val="tx1">
                    <a:alpha val="100000"/>
                  </a:schemeClr>
                </a:solidFill>
                <a:latin typeface="Times New Roman"/>
                <a:ea typeface="等线"/>
                <a:cs typeface="Times New Roman"/>
              </a:rPr>
              <a:t>StyleGAN</a:t>
            </a:r>
            <a:endParaRPr sz="2800">
              <a:solidFill>
                <a:schemeClr val="tx1">
                  <a:alpha val="100000"/>
                </a:schemeClr>
              </a:solidFill>
              <a:latin typeface="等线"/>
              <a:ea typeface="等线"/>
              <a:cs typeface="+mn-cs"/>
            </a:endParaRPr>
          </a:p>
          <a:p>
            <a:pPr marL="685800" lvl="1" indent="-228600" algn="l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>
                    <a:alpha val="100000"/>
                  </a:schemeClr>
                </a:solidFill>
                <a:latin typeface="等线"/>
                <a:ea typeface="等线"/>
                <a:cs typeface="+mn-cs"/>
              </a:defRPr>
            </a:pPr>
            <a:r>
              <a:rPr lang="en-US" sz="2400">
                <a:solidFill>
                  <a:schemeClr val="tx1">
                    <a:alpha val="100000"/>
                  </a:schemeClr>
                </a:solidFill>
                <a:latin typeface="Times New Roman"/>
                <a:ea typeface="等线"/>
                <a:cs typeface="Times New Roman"/>
              </a:rPr>
              <a:t>It contains two main modules: mapping network and synthesis network.</a:t>
            </a:r>
            <a:endParaRPr sz="2400">
              <a:solidFill>
                <a:schemeClr val="tx1">
                  <a:alpha val="100000"/>
                </a:schemeClr>
              </a:solidFill>
              <a:latin typeface="等线"/>
              <a:ea typeface="等线"/>
              <a:cs typeface="+mn-cs"/>
            </a:endParaRPr>
          </a:p>
          <a:p>
            <a:pPr marL="685800" lvl="1" indent="-228600" algn="l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>
                    <a:alpha val="100000"/>
                  </a:schemeClr>
                </a:solidFill>
                <a:latin typeface="等线"/>
                <a:ea typeface="等线"/>
                <a:cs typeface="+mn-cs"/>
              </a:defRPr>
            </a:pPr>
            <a:endParaRPr lang="en-US" sz="2400">
              <a:solidFill>
                <a:schemeClr val="tx1">
                  <a:alpha val="100000"/>
                </a:schemeClr>
              </a:solidFill>
              <a:latin typeface="Times New Roman"/>
              <a:ea typeface="等线"/>
              <a:cs typeface="Times New Roman"/>
            </a:endParaRPr>
          </a:p>
          <a:p>
            <a:pPr marL="685800" lvl="1" indent="-228600" algn="l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>
                    <a:alpha val="100000"/>
                  </a:schemeClr>
                </a:solidFill>
                <a:latin typeface="等线"/>
                <a:ea typeface="等线"/>
                <a:cs typeface="+mn-cs"/>
              </a:defRPr>
            </a:pPr>
            <a:r>
              <a:rPr lang="en-US" sz="2400">
                <a:solidFill>
                  <a:schemeClr val="tx1">
                    <a:alpha val="100000"/>
                  </a:schemeClr>
                </a:solidFill>
                <a:latin typeface="Times New Roman"/>
                <a:ea typeface="等线"/>
                <a:cs typeface="Times New Roman"/>
              </a:rPr>
              <a:t>The </a:t>
            </a:r>
            <a:r>
              <a:rPr lang="en-US" sz="2400" b="true">
                <a:solidFill>
                  <a:schemeClr val="tx1">
                    <a:alpha val="100000"/>
                  </a:schemeClr>
                </a:solidFill>
                <a:latin typeface="Times New Roman"/>
                <a:ea typeface="等线"/>
                <a:cs typeface="Times New Roman"/>
              </a:rPr>
              <a:t>m</a:t>
            </a:r>
            <a:r>
              <a:rPr lang="en-US" sz="2400" b="true">
                <a:solidFill>
                  <a:schemeClr val="tx1">
                    <a:alpha val="100000"/>
                  </a:schemeClr>
                </a:solidFill>
                <a:latin typeface="Times New Roman"/>
                <a:ea typeface="等线"/>
                <a:cs typeface="Times New Roman"/>
              </a:rPr>
              <a:t>apping network</a:t>
            </a:r>
            <a:r>
              <a:rPr lang="en-US" sz="2400" b="false">
                <a:solidFill>
                  <a:schemeClr val="tx1">
                    <a:alpha val="100000"/>
                  </a:schemeClr>
                </a:solidFill>
                <a:latin typeface="Times New Roman"/>
                <a:ea typeface="等线"/>
                <a:cs typeface="Times New Roman"/>
              </a:rPr>
              <a:t> aims to </a:t>
            </a:r>
            <a:r>
              <a:rPr lang="en-US" sz="2400" b="false">
                <a:solidFill>
                  <a:schemeClr val="tx1">
                    <a:alpha val="100000"/>
                  </a:schemeClr>
                </a:solidFill>
                <a:latin typeface="Times New Roman"/>
                <a:ea typeface="等线"/>
                <a:cs typeface="Times New Roman"/>
              </a:rPr>
              <a:t>disentangle the feature vector, which help</a:t>
            </a:r>
            <a:r>
              <a:rPr lang="en-US" sz="2400" b="false">
                <a:solidFill>
                  <a:schemeClr val="tx1">
                    <a:alpha val="100000"/>
                  </a:schemeClr>
                </a:solidFill>
                <a:latin typeface="Times New Roman"/>
                <a:ea typeface="等线"/>
                <a:cs typeface="Times New Roman"/>
              </a:rPr>
              <a:t>s to </a:t>
            </a:r>
            <a:r>
              <a:rPr lang="en-US" sz="2400" b="false">
                <a:solidFill>
                  <a:schemeClr val="tx1">
                    <a:alpha val="100000"/>
                  </a:schemeClr>
                </a:solidFill>
                <a:latin typeface="Times New Roman"/>
                <a:ea typeface="等线"/>
                <a:cs typeface="Times New Roman"/>
              </a:rPr>
              <a:t>fine-grained</a:t>
            </a:r>
            <a:r>
              <a:rPr lang="en-US" sz="2400" b="false">
                <a:solidFill>
                  <a:schemeClr val="tx1">
                    <a:alpha val="100000"/>
                  </a:schemeClr>
                </a:solidFill>
                <a:latin typeface="Times New Roman"/>
                <a:ea typeface="等线"/>
                <a:cs typeface="Times New Roman"/>
              </a:rPr>
              <a:t> cont</a:t>
            </a:r>
            <a:r>
              <a:rPr lang="en-US" sz="2400" b="false">
                <a:solidFill>
                  <a:schemeClr val="tx1">
                    <a:alpha val="100000"/>
                  </a:schemeClr>
                </a:solidFill>
                <a:latin typeface="Times New Roman"/>
                <a:ea typeface="等线"/>
                <a:cs typeface="Times New Roman"/>
              </a:rPr>
              <a:t>rol.</a:t>
            </a:r>
            <a:endParaRPr/>
          </a:p>
          <a:p>
            <a:pPr marL="685800" lvl="1" indent="-228600" algn="l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>
                    <a:alpha val="100000"/>
                  </a:schemeClr>
                </a:solidFill>
                <a:latin typeface="等线"/>
                <a:ea typeface="等线"/>
                <a:cs typeface="+mn-cs"/>
              </a:defRPr>
            </a:pPr>
            <a:endParaRPr lang="en-US" sz="2400">
              <a:solidFill>
                <a:schemeClr val="tx1">
                  <a:alpha val="100000"/>
                </a:schemeClr>
              </a:solidFill>
              <a:latin typeface="Times New Roman"/>
              <a:ea typeface="等线"/>
              <a:cs typeface="Times New Roman"/>
            </a:endParaRPr>
          </a:p>
          <a:p>
            <a:pPr marL="685800" lvl="1" indent="-228600" algn="l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>
                    <a:alpha val="100000"/>
                  </a:schemeClr>
                </a:solidFill>
                <a:latin typeface="等线"/>
                <a:ea typeface="等线"/>
                <a:cs typeface="+mn-cs"/>
              </a:defRPr>
            </a:pPr>
            <a:r>
              <a:rPr lang="en-US" sz="2400">
                <a:solidFill>
                  <a:schemeClr val="tx1">
                    <a:alpha val="100000"/>
                  </a:schemeClr>
                </a:solidFill>
                <a:latin typeface="Times New Roman"/>
                <a:ea typeface="等线"/>
                <a:cs typeface="Times New Roman"/>
              </a:rPr>
              <a:t>The </a:t>
            </a:r>
            <a:r>
              <a:rPr lang="en-US" sz="2400" b="true">
                <a:solidFill>
                  <a:schemeClr val="tx1">
                    <a:alpha val="100000"/>
                  </a:schemeClr>
                </a:solidFill>
                <a:latin typeface="Times New Roman"/>
                <a:ea typeface="等线"/>
                <a:cs typeface="Times New Roman"/>
              </a:rPr>
              <a:t>synthesis network</a:t>
            </a:r>
            <a:r>
              <a:rPr lang="en-US" sz="2400">
                <a:solidFill>
                  <a:schemeClr val="tx1">
                    <a:alpha val="100000"/>
                  </a:schemeClr>
                </a:solidFill>
                <a:latin typeface="Times New Roman"/>
                <a:ea typeface="等线"/>
                <a:cs typeface="Times New Roman"/>
              </a:rPr>
              <a:t> aims to generate the image with the same style.</a:t>
            </a:r>
            <a:endParaRPr/>
          </a:p>
        </p:txBody>
      </p:sp>
      <p:pic>
        <p:nvPicPr>
          <p:cNvPr id="55" name="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 flipH="false" flipV="false">
            <a:off x="6096000" y="1258297"/>
            <a:ext cx="5759410" cy="4869585"/>
          </a:xfrm>
          <a:prstGeom prst="rect"/>
        </p:spPr>
      </p:pic>
      <p:pic>
        <p:nvPicPr>
          <p:cNvPr id="56" name=""/>
          <p:cNvPicPr/>
          <p:nvPr/>
        </p:nvPicPr>
        <p:blipFill>
          <a:blip>
            <a:extLst>
              <a:ext uri="{96DAC541-7B7A-43D3-8B79-37D633B846F1}">
                <asvg:svgBlip r:embed="rId4"/>
              </a:ext>
            </a:extLst>
          </a:blip>
          <a:stretch>
            <a:fillRect/>
          </a:stretch>
        </p:blipFill>
        <p:spPr>
          <a:xfrm rot="0" flipH="false" flipV="false">
            <a:off x="694525" y="5744269"/>
            <a:ext cx="4926827" cy="477338"/>
          </a:xfrm>
          <a:prstGeom prst="rect"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asvg="http://schemas.microsoft.com/office/drawing/2016/SVG/main" xmlns:p="http://schemas.openxmlformats.org/presentationml/2006/main" xmlns:r="http://schemas.openxmlformats.org/officeDocument/2006/relationships">
  <p:cSld>
    <p:spTree>
      <p:nvGrpSpPr>
        <p:cNvPr id="5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图片 7"/>
          <p:cNvPicPr>
            <a:picLocks noChangeAspect="true"/>
          </p:cNvPicPr>
          <p:nvPr/>
        </p:nvPicPr>
        <p:blipFill>
          <a:blip r:embed="rId1"/>
          <a:srcRect l="49208" t="0" r="0" b="0"/>
          <a:stretch>
            <a:fillRect/>
          </a:stretch>
        </p:blipFill>
        <p:spPr>
          <a:xfrm rot="0" flipH="false" flipV="false">
            <a:off x="6410734" y="1258297"/>
            <a:ext cx="5389443" cy="4575465"/>
          </a:xfrm>
          <a:prstGeom prst="rect">
            <a:avLst/>
          </a:prstGeom>
        </p:spPr>
      </p:pic>
      <p:sp>
        <p:nvSpPr>
          <p:cNvPr id="59" name="内容占位符 2"/>
          <p:cNvSpPr txBox="true">
            <a:spLocks noGrp="true"/>
          </p:cNvSpPr>
          <p:nvPr/>
        </p:nvSpPr>
        <p:spPr>
          <a:xfrm rot="0" flipH="false" flipV="false">
            <a:off x="360462" y="1083589"/>
            <a:ext cx="5420804" cy="5964510"/>
          </a:xfrm>
          <a:prstGeom prst="rect">
            <a:avLst/>
          </a:prstGeom>
          <a:ln>
            <a:extLst/>
          </a:ln>
        </p:spPr>
        <p:txBody>
          <a:bodyPr vert="horz" lIns="91440" tIns="45720" rIns="91440" bIns="45720">
            <a:normAutofit fontScale="100000"/>
          </a:bodyPr>
          <a:lstStyle>
            <a:lvl1pPr marL="228600" indent="-228600" algn="l" defTabSz="914400" rtl="false" eaLnBrk="true" latinLnBrk="false" hangingPunct="true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000000"/>
                </a:solidFill>
                <a:latin typeface="等线"/>
                <a:ea typeface="等线"/>
                <a:cs typeface="+mn-cs"/>
              </a:defRPr>
            </a:lvl1pPr>
            <a:lvl2pPr marL="685800" indent="-228600" algn="l" defTabSz="914400" rtl="false" eaLnBrk="true" latinLnBrk="false" hangingPunct="true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0000"/>
                </a:solidFill>
                <a:latin typeface="等线"/>
                <a:ea typeface="等线"/>
                <a:cs typeface="+mn-cs"/>
              </a:defRPr>
            </a:lvl2pPr>
            <a:lvl3pPr marL="1143000" indent="-228600" algn="l" defTabSz="914400" rtl="false" eaLnBrk="true" latinLnBrk="false" hangingPunct="true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0000"/>
                </a:solidFill>
                <a:latin typeface="等线"/>
                <a:ea typeface="等线"/>
                <a:cs typeface="+mn-cs"/>
              </a:defRPr>
            </a:lvl3pPr>
            <a:lvl4pPr marL="1600200" indent="-228600" algn="l" defTabSz="914400" rtl="false" eaLnBrk="true" latinLnBrk="false" hangingPunct="true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0000"/>
                </a:solidFill>
                <a:latin typeface="等线"/>
                <a:ea typeface="等线"/>
                <a:cs typeface="+mn-cs"/>
              </a:defRPr>
            </a:lvl4pPr>
            <a:lvl5pPr marL="2057400" indent="-228600" algn="l" defTabSz="914400" rtl="false" eaLnBrk="true" latinLnBrk="false" hangingPunct="true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0000"/>
                </a:solidFill>
                <a:latin typeface="等线"/>
                <a:ea typeface="等线"/>
                <a:cs typeface="+mn-cs"/>
              </a:defRPr>
            </a:lvl5pPr>
            <a:lvl6pPr marL="2514600" indent="-228600" algn="l" defTabSz="914400" rtl="false" eaLnBrk="true" latinLnBrk="false" hangingPunct="true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0000"/>
                </a:solidFill>
                <a:latin typeface="等线"/>
                <a:ea typeface="等线"/>
                <a:cs typeface="+mn-cs"/>
              </a:defRPr>
            </a:lvl6pPr>
            <a:lvl7pPr marL="2971800" indent="-228600" algn="l" defTabSz="914400" rtl="false" eaLnBrk="true" latinLnBrk="false" hangingPunct="true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0000"/>
                </a:solidFill>
                <a:latin typeface="等线"/>
                <a:ea typeface="等线"/>
                <a:cs typeface="+mn-cs"/>
              </a:defRPr>
            </a:lvl7pPr>
            <a:lvl8pPr marL="3429000" indent="-228600" algn="l" defTabSz="914400" rtl="false" eaLnBrk="true" latinLnBrk="false" hangingPunct="true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0000"/>
                </a:solidFill>
                <a:latin typeface="等线"/>
                <a:ea typeface="等线"/>
                <a:cs typeface="+mn-cs"/>
              </a:defRPr>
            </a:lvl8pPr>
            <a:lvl9pPr marL="3886200" indent="-228600" algn="l" defTabSz="914400" rtl="false" eaLnBrk="true" latinLnBrk="false" hangingPunct="true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0000"/>
                </a:solidFill>
                <a:latin typeface="等线"/>
                <a:ea typeface="等线"/>
                <a:cs typeface="+mn-cs"/>
              </a:defRPr>
            </a:lvl9pPr>
          </a:lstStyle>
          <a:p>
            <a:pPr marL="0" lvl="0" indent="0" algn="l" defTabSz="91440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>
                <a:solidFill>
                  <a:srgbClr val="000000">
                    <a:alpha val="100000"/>
                  </a:srgbClr>
                </a:solidFill>
                <a:latin typeface="等线"/>
                <a:ea typeface="等线"/>
                <a:cs typeface="+mn-cs"/>
              </a:defRPr>
            </a:pPr>
            <a:r>
              <a:rPr lang="en-US" sz="2800" b="true">
                <a:solidFill>
                  <a:srgbClr val="000000">
                    <a:alpha val="100000"/>
                  </a:srgbClr>
                </a:solidFill>
                <a:latin typeface="Times New Roman"/>
                <a:ea typeface="等线"/>
                <a:cs typeface="Times New Roman"/>
              </a:rPr>
              <a:t>StyleGAN2-ADA-PyTorch</a:t>
            </a:r>
            <a:endParaRPr sz="2800">
              <a:solidFill>
                <a:srgbClr val="000000">
                  <a:alpha val="100000"/>
                </a:srgbClr>
              </a:solidFill>
              <a:latin typeface="等线"/>
              <a:ea typeface="等线"/>
              <a:cs typeface="+mn-cs"/>
            </a:endParaRPr>
          </a:p>
          <a:p>
            <a:pPr marL="685800" lvl="1" indent="-228600" algn="l" defTabSz="914400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rgbClr val="000000">
                    <a:alpha val="100000"/>
                  </a:srgbClr>
                </a:solidFill>
                <a:latin typeface="等线"/>
                <a:ea typeface="等线"/>
                <a:cs typeface="+mn-cs"/>
              </a:defRPr>
            </a:pPr>
            <a:r>
              <a:rPr lang="en-US" sz="2400">
                <a:solidFill>
                  <a:srgbClr val="000000">
                    <a:alpha val="100000"/>
                  </a:srgbClr>
                </a:solidFill>
                <a:latin typeface="Times New Roman"/>
                <a:ea typeface="等线"/>
                <a:cs typeface="Times New Roman"/>
              </a:rPr>
              <a:t>improve training efficiency and stability</a:t>
            </a:r>
            <a:endParaRPr sz="2400">
              <a:solidFill>
                <a:srgbClr val="000000">
                  <a:alpha val="100000"/>
                </a:srgbClr>
              </a:solidFill>
              <a:latin typeface="等线"/>
              <a:ea typeface="等线"/>
              <a:cs typeface="+mn-cs"/>
            </a:endParaRPr>
          </a:p>
          <a:p>
            <a:pPr marL="685800" lvl="1" indent="-228600" algn="l" defTabSz="914400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rgbClr val="000000">
                    <a:alpha val="100000"/>
                  </a:srgbClr>
                </a:solidFill>
                <a:latin typeface="等线"/>
                <a:ea typeface="等线"/>
                <a:cs typeface="+mn-cs"/>
              </a:defRPr>
            </a:pPr>
            <a:endParaRPr lang="en-US" sz="2400">
              <a:solidFill>
                <a:srgbClr val="000000">
                  <a:alpha val="100000"/>
                </a:srgbClr>
              </a:solidFill>
              <a:latin typeface="Times New Roman"/>
              <a:ea typeface="等线"/>
              <a:cs typeface="Times New Roman"/>
            </a:endParaRPr>
          </a:p>
          <a:p>
            <a:pPr marL="685800" lvl="1" indent="-228600" algn="l" defTabSz="914400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rgbClr val="000000">
                    <a:alpha val="100000"/>
                  </a:srgbClr>
                </a:solidFill>
                <a:latin typeface="等线"/>
                <a:ea typeface="等线"/>
                <a:cs typeface="+mn-cs"/>
              </a:defRPr>
            </a:pPr>
            <a:r>
              <a:rPr lang="en-US" sz="2400">
                <a:solidFill>
                  <a:srgbClr val="000000">
                    <a:alpha val="100000"/>
                  </a:srgbClr>
                </a:solidFill>
                <a:latin typeface="Times New Roman"/>
                <a:ea typeface="等线"/>
                <a:cs typeface="Times New Roman"/>
              </a:rPr>
              <a:t>Remove the mean part in AdaIN, and use Demod </a:t>
            </a:r>
            <a:r>
              <a:rPr lang="en-US" sz="2400" b="false">
                <a:solidFill>
                  <a:srgbClr val="000000">
                    <a:alpha val="100000"/>
                  </a:srgbClr>
                </a:solidFill>
                <a:latin typeface="Times New Roman"/>
                <a:ea typeface="等线"/>
                <a:cs typeface="Times New Roman"/>
              </a:rPr>
              <a:t>to </a:t>
            </a:r>
            <a:r>
              <a:rPr lang="en-US" sz="2400" b="false">
                <a:solidFill>
                  <a:srgbClr val="000000">
                    <a:alpha val="100000"/>
                  </a:srgbClr>
                </a:solidFill>
                <a:latin typeface="Times New Roman"/>
                <a:ea typeface="等线"/>
                <a:cs typeface="Times New Roman"/>
              </a:rPr>
              <a:t>unify style</a:t>
            </a:r>
            <a:endParaRPr sz="2400">
              <a:solidFill>
                <a:srgbClr val="000000">
                  <a:alpha val="100000"/>
                </a:srgbClr>
              </a:solidFill>
              <a:latin typeface="等线"/>
              <a:ea typeface="等线"/>
              <a:cs typeface="+mn-cs"/>
            </a:endParaRPr>
          </a:p>
          <a:p>
            <a:pPr marL="685800" lvl="1" indent="-228600" algn="l" defTabSz="914400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rgbClr val="000000">
                    <a:alpha val="100000"/>
                  </a:srgbClr>
                </a:solidFill>
                <a:latin typeface="等线"/>
                <a:ea typeface="等线"/>
                <a:cs typeface="+mn-cs"/>
              </a:defRPr>
            </a:pPr>
            <a:endParaRPr lang="en-US" sz="2400">
              <a:solidFill>
                <a:srgbClr val="000000">
                  <a:alpha val="100000"/>
                </a:srgbClr>
              </a:solidFill>
              <a:latin typeface="Times New Roman"/>
              <a:ea typeface="等线"/>
              <a:cs typeface="Times New Roman"/>
            </a:endParaRPr>
          </a:p>
          <a:p>
            <a:pPr marL="685800" lvl="1" indent="-228600" algn="l" defTabSz="914400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rgbClr val="000000">
                    <a:alpha val="100000"/>
                  </a:srgbClr>
                </a:solidFill>
                <a:latin typeface="等线"/>
                <a:ea typeface="等线"/>
                <a:cs typeface="+mn-cs"/>
              </a:defRPr>
            </a:pPr>
            <a:r>
              <a:rPr lang="en-US" sz="2400">
                <a:solidFill>
                  <a:srgbClr val="000000">
                    <a:alpha val="100000"/>
                  </a:srgbClr>
                </a:solidFill>
                <a:latin typeface="Times New Roman"/>
                <a:ea typeface="等线"/>
                <a:cs typeface="Times New Roman"/>
              </a:rPr>
              <a:t>Full support for GPU acceleration and distributed training with </a:t>
            </a:r>
            <a:r>
              <a:rPr lang="en-US" sz="2400">
                <a:solidFill>
                  <a:srgbClr val="000000">
                    <a:alpha val="100000"/>
                  </a:srgbClr>
                </a:solidFill>
                <a:latin typeface="Times New Roman"/>
                <a:ea typeface="等线"/>
                <a:cs typeface="Times New Roman"/>
              </a:rPr>
              <a:t>pytorch</a:t>
            </a:r>
            <a:endParaRPr lang="en-US" sz="2400">
              <a:solidFill>
                <a:srgbClr val="000000">
                  <a:alpha val="100000"/>
                </a:srgbClr>
              </a:solidFill>
              <a:latin typeface="Times New Roman"/>
              <a:ea typeface="等线"/>
              <a:cs typeface="Times New Roman"/>
            </a:endParaRPr>
          </a:p>
        </p:txBody>
      </p:sp>
      <p:sp>
        <p:nvSpPr>
          <p:cNvPr id="60" name="标题 1"/>
          <p:cNvSpPr txBox="true">
            <a:spLocks noGrp="true"/>
          </p:cNvSpPr>
          <p:nvPr/>
        </p:nvSpPr>
        <p:spPr>
          <a:xfrm>
            <a:off x="186069" y="-67266"/>
            <a:ext cx="5420833" cy="1325563"/>
          </a:xfrm>
          <a:prstGeom prst="rect">
            <a:avLst/>
          </a:prstGeom>
          <a:ln>
            <a:extLst/>
          </a:ln>
        </p:spPr>
        <p:txBody>
          <a:bodyPr vert="horz" lIns="91440" tIns="45720" rIns="91440" bIns="45720" anchor="ctr">
            <a:normAutofit/>
          </a:bodyPr>
          <a:lstStyle>
            <a:lvl1pPr algn="l" defTabSz="914400" rtl="false" eaLnBrk="true" latinLnBrk="false" hangingPunct="true">
              <a:lnSpc>
                <a:spcPct val="90000"/>
              </a:lnSpc>
              <a:spcBef>
                <a:spcPct val="1"/>
              </a:spcBef>
              <a:buNone/>
              <a:defRPr sz="4400" kern="1200">
                <a:solidFill>
                  <a:srgbClr val="000000"/>
                </a:solidFill>
                <a:latin typeface="等线 Light"/>
                <a:ea typeface="等线 Light"/>
                <a:cs typeface="+mj-cs"/>
              </a:defRPr>
            </a:lvl1pPr>
          </a:lstStyle>
          <a:p>
            <a:pPr algn="l" defTabSz="914400" rtl="false" eaLnBrk="true" latinLnBrk="false" hangingPunct="true">
              <a:lnSpc>
                <a:spcPct val="90000"/>
              </a:lnSpc>
              <a:spcBef>
                <a:spcPct val="1"/>
              </a:spcBef>
              <a:buNone/>
              <a:defRPr sz="4400" kern="1200">
                <a:solidFill>
                  <a:srgbClr val="000000"/>
                </a:solidFill>
                <a:latin typeface="等线 Light"/>
                <a:ea typeface="等线 Light"/>
                <a:cs typeface="+mj-cs"/>
              </a:defRPr>
            </a:pPr>
            <a:r>
              <a:rPr lang="en-US" altLang="zh-CN" sz="3000" b="true" kern="1200" dirty="false">
                <a:solidFill>
                  <a:srgbClr val="000000"/>
                </a:solidFill>
                <a:latin typeface="Times New Roman" panose="02020603050405020304" pitchFamily="18" charset="0"/>
                <a:ea typeface="思源黑体 CN Bold" panose="020B0800000000000000"/>
                <a:cs typeface="Times New Roman" panose="02020603050405020304" pitchFamily="18" charset="0"/>
              </a:rPr>
              <a:t>Background Introduction</a:t>
            </a:r>
            <a:endParaRPr lang="zh-CN" altLang="en-US" sz="3000" b="true" kern="1200" dirty="false">
              <a:solidFill>
                <a:srgbClr val="000000"/>
              </a:solidFill>
              <a:latin typeface="Times New Roman" panose="02020603050405020304" pitchFamily="18" charset="0"/>
              <a:ea typeface="思源黑体 CN Bold" panose="020B0800000000000000"/>
              <a:cs typeface="Times New Roman" panose="02020603050405020304" pitchFamily="18" charset="0"/>
            </a:endParaRPr>
          </a:p>
        </p:txBody>
      </p:sp>
      <p:pic>
        <p:nvPicPr>
          <p:cNvPr id="61" name="图形 4"/>
          <p:cNvPicPr>
            <a:picLocks noChangeAspect="true"/>
          </p:cNvPicPr>
          <p:nvPr/>
        </p:nvPicPr>
        <p:blipFill>
          <a:blip>
            <a:extLst>
              <a:ext uri="{96DAC541-7B7A-43D3-8B79-37D633B846F1}">
                <asvg:svgBlip r:embed="rId2"/>
              </a:ext>
            </a:extLst>
          </a:blip>
          <a:stretch>
            <a:fillRect/>
          </a:stretch>
        </p:blipFill>
        <p:spPr>
          <a:xfrm>
            <a:off x="8844123" y="485484"/>
            <a:ext cx="2831940" cy="520356"/>
          </a:xfrm>
          <a:prstGeom prst="rect">
            <a:avLst/>
          </a:prstGeom>
        </p:spPr>
      </p:pic>
      <p:pic>
        <p:nvPicPr>
          <p:cNvPr id="62" name="图片 5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/>
            </a:extLst>
          </a:blip>
          <a:srcRect b="35972"/>
          <a:stretch>
            <a:fillRect/>
          </a:stretch>
        </p:blipFill>
        <p:spPr>
          <a:xfrm flipH="true">
            <a:off x="0" y="4642142"/>
            <a:ext cx="12192000" cy="2215859"/>
          </a:xfrm>
          <a:custGeom>
            <a:avLst/>
            <a:gdLst>
              <a:gd name="connsiteX0" fmla="*/ 12192000 w 12192000"/>
              <a:gd name="connsiteY0" fmla="*/ 0 h 2215859"/>
              <a:gd name="connsiteX1" fmla="*/ 0 w 12192000"/>
              <a:gd name="connsiteY1" fmla="*/ 0 h 2215859"/>
              <a:gd name="connsiteX2" fmla="*/ 0 w 12192000"/>
              <a:gd name="connsiteY2" fmla="*/ 2215859 h 2215859"/>
              <a:gd name="connsiteX3" fmla="*/ 12192000 w 12192000"/>
              <a:gd name="connsiteY3" fmla="*/ 2215859 h 2215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2215859">
                <a:moveTo>
                  <a:pt x="12192000" y="0"/>
                </a:moveTo>
                <a:lnTo>
                  <a:pt x="0" y="0"/>
                </a:lnTo>
                <a:lnTo>
                  <a:pt x="0" y="2215859"/>
                </a:lnTo>
                <a:lnTo>
                  <a:pt x="12192000" y="2215859"/>
                </a:lnTo>
                <a:close/>
              </a:path>
            </a:pathLst>
          </a:custGeom>
        </p:spPr>
      </p:pic>
      <p:pic>
        <p:nvPicPr>
          <p:cNvPr id="63" name="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 flipH="false" flipV="false">
            <a:off x="4430057" y="4845712"/>
            <a:ext cx="1980677" cy="1976101"/>
          </a:xfrm>
          <a:prstGeom prst="rect"/>
        </p:spPr>
      </p:pic>
    </p:spTree>
  </p:cSld>
</p:sld>
</file>

<file path=ppt/slides/slide5.xml><?xml version="1.0" encoding="utf-8"?>
<p:sld xmlns:a="http://schemas.openxmlformats.org/drawingml/2006/main" xmlns:asvg="http://schemas.microsoft.com/office/drawing/2016/SVG/main" xmlns:p="http://schemas.openxmlformats.org/presentationml/2006/main" xmlns:r="http://schemas.openxmlformats.org/officeDocument/2006/relationships">
  <p:cSld>
    <p:spTree>
      <p:nvGrpSpPr>
        <p:cNvPr id="6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标题 1"/>
          <p:cNvSpPr txBox="true">
            <a:spLocks noGrp="true"/>
          </p:cNvSpPr>
          <p:nvPr/>
        </p:nvSpPr>
        <p:spPr>
          <a:xfrm>
            <a:off x="186069" y="-67266"/>
            <a:ext cx="5420833" cy="1325563"/>
          </a:xfrm>
          <a:prstGeom prst="rect">
            <a:avLst/>
          </a:prstGeom>
          <a:ln>
            <a:extLst/>
          </a:ln>
        </p:spPr>
        <p:txBody>
          <a:bodyPr vert="horz" lIns="91440" tIns="45720" rIns="91440" bIns="45720" anchor="ctr">
            <a:normAutofit fontScale="100000"/>
          </a:bodyPr>
          <a:lstStyle>
            <a:lvl1pPr algn="l" defTabSz="914400" rtl="false" eaLnBrk="true" latinLnBrk="false" hangingPunct="true">
              <a:lnSpc>
                <a:spcPct val="90000"/>
              </a:lnSpc>
              <a:spcBef>
                <a:spcPct val="1"/>
              </a:spcBef>
              <a:buNone/>
              <a:defRPr sz="4400" kern="1200">
                <a:solidFill>
                  <a:srgbClr val="000000"/>
                </a:solidFill>
                <a:latin typeface="等线 Light"/>
                <a:ea typeface="等线 Light"/>
                <a:cs typeface="+mj-cs"/>
              </a:defRPr>
            </a:lvl1pPr>
          </a:lstStyle>
          <a:p>
            <a:pPr algn="l" defTabSz="914400">
              <a:lnSpc>
                <a:spcPct val="90000"/>
              </a:lnSpc>
              <a:spcBef>
                <a:spcPct val="1"/>
              </a:spcBef>
              <a:buNone/>
              <a:defRPr sz="4400">
                <a:solidFill>
                  <a:srgbClr val="000000">
                    <a:alpha val="100000"/>
                  </a:srgbClr>
                </a:solidFill>
                <a:latin typeface="等线 Light"/>
                <a:ea typeface="等线 Light"/>
                <a:cs typeface="+mj-cs"/>
              </a:defRPr>
            </a:pPr>
            <a:r>
              <a:rPr lang="en-US" sz="3000" b="true">
                <a:solidFill>
                  <a:srgbClr val="000000">
                    <a:alpha val="100000"/>
                  </a:srgbClr>
                </a:solidFill>
                <a:latin typeface="Times New Roman"/>
                <a:ea typeface="思源黑体 CN Bold"/>
                <a:cs typeface="Times New Roman"/>
              </a:rPr>
              <a:t>Tasks &amp; Problems</a:t>
            </a:r>
            <a:endParaRPr/>
          </a:p>
        </p:txBody>
      </p:sp>
      <p:sp>
        <p:nvSpPr>
          <p:cNvPr id="66" name=""/>
          <p:cNvSpPr txBox="true"/>
          <p:nvPr/>
        </p:nvSpPr>
        <p:spPr>
          <a:xfrm rot="0" flipH="false" flipV="false">
            <a:off x="596900" y="1263650"/>
            <a:ext cx="4613631" cy="2832100"/>
          </a:xfrm>
          <a:prstGeom prst="rect">
            <a:avLst/>
          </a:prstGeom>
          <a:ln w="6350">
            <a:prstDash val="solid"/>
          </a:ln>
        </p:spPr>
        <p:txBody>
          <a:bodyPr wrap="square">
            <a:spAutoFit/>
          </a:bodyPr>
          <a:lstStyle/>
          <a:p>
            <a:pPr marL="0" lvl="0" indent="0" algn="l" defTabSz="914400">
              <a:lnSpc>
                <a:spcPct val="100000"/>
              </a:lnSpc>
              <a:buNone/>
              <a:defRPr sz="1800">
                <a:solidFill>
                  <a:schemeClr val="tx1">
                    <a:alpha val="100000"/>
                  </a:schemeClr>
                </a:solidFill>
                <a:latin typeface="等线"/>
                <a:ea typeface="等线"/>
                <a:cs typeface="+mn-cs"/>
              </a:defRPr>
            </a:pPr>
            <a:r>
              <a:rPr lang="en-US" sz="3200" b="true">
                <a:solidFill>
                  <a:schemeClr val="tx1">
                    <a:alpha val="100000"/>
                  </a:schemeClr>
                </a:solidFill>
                <a:latin typeface="Times New Roman"/>
                <a:ea typeface="等线"/>
                <a:cs typeface="Times New Roman"/>
              </a:rPr>
              <a:t>Tasks</a:t>
            </a:r>
            <a:endParaRPr sz="1800">
              <a:solidFill>
                <a:schemeClr val="tx1">
                  <a:alpha val="100000"/>
                </a:schemeClr>
              </a:solidFill>
              <a:latin typeface="等线"/>
              <a:ea typeface="等线"/>
              <a:cs typeface="+mn-cs"/>
            </a:endParaRPr>
          </a:p>
          <a:p>
            <a:pPr marL="0" lvl="0" indent="0" algn="l" defTabSz="914400">
              <a:lnSpc>
                <a:spcPct val="100000"/>
              </a:lnSpc>
              <a:buNone/>
              <a:defRPr sz="1800">
                <a:solidFill>
                  <a:schemeClr val="tx1">
                    <a:alpha val="100000"/>
                  </a:schemeClr>
                </a:solidFill>
                <a:latin typeface="等线"/>
                <a:ea typeface="等线"/>
                <a:cs typeface="+mn-cs"/>
              </a:defRPr>
            </a:pPr>
            <a:endParaRPr lang="en-US" sz="2800" b="true">
              <a:solidFill>
                <a:schemeClr val="tx1">
                  <a:alpha val="100000"/>
                </a:schemeClr>
              </a:solidFill>
              <a:latin typeface="Times New Roman"/>
              <a:ea typeface="等线"/>
              <a:cs typeface="Times New Roman"/>
            </a:endParaRPr>
          </a:p>
          <a:p>
            <a:pPr marL="0" lvl="0" algn="l" defTabSz="91440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solidFill>
                  <a:schemeClr val="tx1">
                    <a:alpha val="100000"/>
                  </a:schemeClr>
                </a:solidFill>
                <a:latin typeface="等线"/>
                <a:ea typeface="等线"/>
                <a:cs typeface="+mn-cs"/>
              </a:defRPr>
            </a:pPr>
            <a:r>
              <a:rPr lang="en-US" sz="2400" b="true">
                <a:solidFill>
                  <a:schemeClr val="tx1">
                    <a:alpha val="100000"/>
                  </a:schemeClr>
                </a:solidFill>
                <a:latin typeface="Times New Roman"/>
                <a:ea typeface="等线"/>
                <a:cs typeface="Times New Roman"/>
              </a:rPr>
              <a:t> Generate face with fine-grained emotion</a:t>
            </a:r>
            <a:endParaRPr/>
          </a:p>
          <a:p>
            <a:pPr lvl="0" indent="0" algn="l" defTabSz="914400">
              <a:lnSpc>
                <a:spcPct val="100000"/>
              </a:lnSpc>
              <a:buNone/>
              <a:defRPr sz="1800">
                <a:solidFill>
                  <a:schemeClr val="tx1">
                    <a:alpha val="100000"/>
                  </a:schemeClr>
                </a:solidFill>
                <a:latin typeface="等线"/>
                <a:ea typeface="等线"/>
                <a:cs typeface="+mn-cs"/>
              </a:defRPr>
            </a:pPr>
            <a:endParaRPr lang="en-US" sz="2400" b="true">
              <a:solidFill>
                <a:schemeClr val="tx1">
                  <a:alpha val="100000"/>
                </a:schemeClr>
              </a:solidFill>
              <a:latin typeface="Times New Roman"/>
              <a:ea typeface="等线"/>
              <a:cs typeface="Times New Roman"/>
            </a:endParaRPr>
          </a:p>
          <a:p>
            <a:pPr marL="0" lvl="0" algn="l" defTabSz="91440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solidFill>
                  <a:schemeClr val="tx1">
                    <a:alpha val="100000"/>
                  </a:schemeClr>
                </a:solidFill>
                <a:latin typeface="等线"/>
                <a:ea typeface="等线"/>
                <a:cs typeface="+mn-cs"/>
              </a:defRPr>
            </a:pPr>
            <a:r>
              <a:rPr lang="en-US" sz="2400" b="true">
                <a:solidFill>
                  <a:schemeClr val="tx1">
                    <a:alpha val="100000"/>
                  </a:schemeClr>
                </a:solidFill>
                <a:latin typeface="Times New Roman"/>
                <a:ea typeface="等线"/>
                <a:cs typeface="Times New Roman"/>
              </a:rPr>
              <a:t> Generate face with unique style from one presupposed / new face</a:t>
            </a:r>
            <a:endParaRPr/>
          </a:p>
        </p:txBody>
      </p:sp>
      <p:sp>
        <p:nvSpPr>
          <p:cNvPr id="67" name=""/>
          <p:cNvSpPr txBox="true"/>
          <p:nvPr/>
        </p:nvSpPr>
        <p:spPr>
          <a:xfrm rot="0" flipH="false" flipV="false">
            <a:off x="6585098" y="1258297"/>
            <a:ext cx="4616450" cy="3930650"/>
          </a:xfrm>
          <a:prstGeom prst="rect">
            <a:avLst/>
          </a:prstGeom>
          <a:ln w="6350">
            <a:prstDash val="solid"/>
          </a:ln>
        </p:spPr>
        <p:txBody>
          <a:bodyPr wrap="square">
            <a:spAutoFit/>
          </a:bodyPr>
          <a:lstStyle/>
          <a:p>
            <a:pPr marL="0" lvl="0" indent="0" algn="l" defTabSz="914400">
              <a:lnSpc>
                <a:spcPct val="100000"/>
              </a:lnSpc>
              <a:buNone/>
              <a:defRPr sz="1800">
                <a:solidFill>
                  <a:schemeClr val="tx1">
                    <a:alpha val="100000"/>
                  </a:schemeClr>
                </a:solidFill>
                <a:latin typeface="等线"/>
                <a:ea typeface="等线"/>
                <a:cs typeface="+mn-cs"/>
              </a:defRPr>
            </a:pPr>
            <a:r>
              <a:rPr lang="en-US" sz="3200" b="true">
                <a:solidFill>
                  <a:schemeClr val="tx1">
                    <a:alpha val="100000"/>
                  </a:schemeClr>
                </a:solidFill>
                <a:latin typeface="Times New Roman"/>
                <a:ea typeface="等线"/>
                <a:cs typeface="Times New Roman"/>
              </a:rPr>
              <a:t>Problems</a:t>
            </a:r>
            <a:endParaRPr/>
          </a:p>
          <a:p>
            <a:pPr marL="0" lvl="0" indent="0" algn="l" defTabSz="914400">
              <a:lnSpc>
                <a:spcPct val="100000"/>
              </a:lnSpc>
              <a:buNone/>
              <a:defRPr sz="1800">
                <a:solidFill>
                  <a:schemeClr val="tx1">
                    <a:alpha val="100000"/>
                  </a:schemeClr>
                </a:solidFill>
                <a:latin typeface="等线"/>
                <a:ea typeface="等线"/>
                <a:cs typeface="+mn-cs"/>
              </a:defRPr>
            </a:pPr>
            <a:endParaRPr lang="en-US" sz="2800" b="true">
              <a:solidFill>
                <a:schemeClr val="tx1">
                  <a:alpha val="100000"/>
                </a:schemeClr>
              </a:solidFill>
              <a:latin typeface="Times New Roman"/>
              <a:ea typeface="等线"/>
              <a:cs typeface="Times New Roman"/>
            </a:endParaRPr>
          </a:p>
          <a:p>
            <a:pPr marL="0" lvl="0" algn="l" defTabSz="91440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solidFill>
                  <a:schemeClr val="tx1">
                    <a:alpha val="100000"/>
                  </a:schemeClr>
                </a:solidFill>
                <a:latin typeface="等线"/>
                <a:ea typeface="等线"/>
                <a:cs typeface="+mn-cs"/>
              </a:defRPr>
            </a:pPr>
            <a:r>
              <a:rPr lang="en-US" sz="2400" b="true">
                <a:solidFill>
                  <a:schemeClr val="tx1">
                    <a:alpha val="100000"/>
                  </a:schemeClr>
                </a:solidFill>
                <a:latin typeface="Times New Roman"/>
                <a:ea typeface="等线"/>
                <a:cs typeface="Times New Roman"/>
              </a:rPr>
              <a:t> </a:t>
            </a:r>
            <a:r>
              <a:rPr lang="en-US" sz="2400" b="false">
                <a:solidFill>
                  <a:schemeClr val="tx1">
                    <a:alpha val="100000"/>
                  </a:schemeClr>
                </a:solidFill>
                <a:latin typeface="Times New Roman"/>
                <a:ea typeface="等线"/>
                <a:cs typeface="Times New Roman"/>
              </a:rPr>
              <a:t>How to adjust the </a:t>
            </a:r>
            <a:r>
              <a:rPr lang="en-US" sz="2400" b="true">
                <a:solidFill>
                  <a:schemeClr val="tx1">
                    <a:alpha val="100000"/>
                  </a:schemeClr>
                </a:solidFill>
                <a:latin typeface="Times New Roman"/>
                <a:ea typeface="等线"/>
                <a:cs typeface="Times New Roman"/>
              </a:rPr>
              <a:t>fine-grained emotion</a:t>
            </a:r>
            <a:r>
              <a:rPr lang="en-US" sz="2400" b="false">
                <a:solidFill>
                  <a:schemeClr val="tx1">
                    <a:alpha val="100000"/>
                  </a:schemeClr>
                </a:solidFill>
                <a:latin typeface="Times New Roman"/>
                <a:ea typeface="等线"/>
                <a:cs typeface="Times New Roman"/>
              </a:rPr>
              <a:t> when </a:t>
            </a:r>
            <a:r>
              <a:rPr lang="en-US" sz="2400" b="true">
                <a:solidFill>
                  <a:schemeClr val="tx1">
                    <a:alpha val="100000"/>
                  </a:schemeClr>
                </a:solidFill>
                <a:latin typeface="Times New Roman"/>
                <a:ea typeface="等线"/>
                <a:cs typeface="Times New Roman"/>
              </a:rPr>
              <a:t>not change other features</a:t>
            </a:r>
            <a:r>
              <a:rPr lang="en-US" sz="2400" b="false">
                <a:solidFill>
                  <a:schemeClr val="tx1">
                    <a:alpha val="100000"/>
                  </a:schemeClr>
                </a:solidFill>
                <a:latin typeface="Times New Roman"/>
                <a:ea typeface="等线"/>
                <a:cs typeface="Times New Roman"/>
              </a:rPr>
              <a:t>?</a:t>
            </a:r>
            <a:endParaRPr/>
          </a:p>
          <a:p>
            <a:pPr lvl="0" indent="0" algn="l" defTabSz="914400">
              <a:lnSpc>
                <a:spcPct val="100000"/>
              </a:lnSpc>
              <a:buNone/>
              <a:defRPr sz="1800">
                <a:solidFill>
                  <a:schemeClr val="tx1">
                    <a:alpha val="100000"/>
                  </a:schemeClr>
                </a:solidFill>
                <a:latin typeface="等线"/>
                <a:ea typeface="等线"/>
                <a:cs typeface="+mn-cs"/>
              </a:defRPr>
            </a:pPr>
            <a:endParaRPr lang="en-US" sz="2400" b="false">
              <a:solidFill>
                <a:schemeClr val="tx1">
                  <a:alpha val="100000"/>
                </a:schemeClr>
              </a:solidFill>
              <a:latin typeface="Times New Roman"/>
              <a:ea typeface="等线"/>
              <a:cs typeface="Times New Roman"/>
            </a:endParaRPr>
          </a:p>
          <a:p>
            <a:pPr marL="0" lvl="0" algn="l" defTabSz="91440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solidFill>
                  <a:schemeClr val="tx1">
                    <a:alpha val="100000"/>
                  </a:schemeClr>
                </a:solidFill>
                <a:latin typeface="等线"/>
                <a:ea typeface="等线"/>
                <a:cs typeface="+mn-cs"/>
              </a:defRPr>
            </a:pPr>
            <a:r>
              <a:rPr lang="en-US" sz="2400" b="false">
                <a:solidFill>
                  <a:schemeClr val="tx1">
                    <a:alpha val="100000"/>
                  </a:schemeClr>
                </a:solidFill>
                <a:latin typeface="Times New Roman"/>
                <a:ea typeface="等线"/>
                <a:cs typeface="Times New Roman"/>
              </a:rPr>
              <a:t> How to </a:t>
            </a:r>
            <a:r>
              <a:rPr lang="en-US" sz="2400" b="true">
                <a:solidFill>
                  <a:schemeClr val="tx1">
                    <a:alpha val="100000"/>
                  </a:schemeClr>
                </a:solidFill>
                <a:latin typeface="Times New Roman"/>
                <a:ea typeface="等线"/>
                <a:cs typeface="Times New Roman"/>
              </a:rPr>
              <a:t>find a face</a:t>
            </a:r>
            <a:r>
              <a:rPr lang="en-US" sz="2400" b="false">
                <a:solidFill>
                  <a:schemeClr val="tx1">
                    <a:alpha val="100000"/>
                  </a:schemeClr>
                </a:solidFill>
                <a:latin typeface="Times New Roman"/>
                <a:ea typeface="等线"/>
                <a:cs typeface="Times New Roman"/>
              </a:rPr>
              <a:t> in the camera?</a:t>
            </a:r>
            <a:endParaRPr/>
          </a:p>
          <a:p>
            <a:pPr marL="0" lvl="0" algn="l" defTabSz="91440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solidFill>
                  <a:schemeClr val="tx1">
                    <a:alpha val="100000"/>
                  </a:schemeClr>
                </a:solidFill>
                <a:latin typeface="等线"/>
                <a:ea typeface="等线"/>
                <a:cs typeface="+mn-cs"/>
              </a:defRPr>
            </a:pPr>
            <a:endParaRPr lang="en-US" sz="2400" b="false">
              <a:solidFill>
                <a:schemeClr val="tx1">
                  <a:alpha val="100000"/>
                </a:schemeClr>
              </a:solidFill>
              <a:latin typeface="Times New Roman"/>
              <a:ea typeface="等线"/>
              <a:cs typeface="Times New Roman"/>
            </a:endParaRPr>
          </a:p>
          <a:p>
            <a:pPr marL="0" lvl="0" algn="l" defTabSz="91440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solidFill>
                  <a:schemeClr val="tx1">
                    <a:alpha val="100000"/>
                  </a:schemeClr>
                </a:solidFill>
                <a:latin typeface="等线"/>
                <a:ea typeface="等线"/>
                <a:cs typeface="+mn-cs"/>
              </a:defRPr>
            </a:pPr>
            <a:r>
              <a:rPr lang="en-US" sz="2400" b="false">
                <a:solidFill>
                  <a:schemeClr val="tx1">
                    <a:alpha val="100000"/>
                  </a:schemeClr>
                </a:solidFill>
                <a:latin typeface="Times New Roman"/>
                <a:ea typeface="等线"/>
                <a:cs typeface="Times New Roman"/>
              </a:rPr>
              <a:t> How to </a:t>
            </a:r>
            <a:r>
              <a:rPr lang="en-US" sz="2400" b="true">
                <a:solidFill>
                  <a:schemeClr val="tx1">
                    <a:alpha val="100000"/>
                  </a:schemeClr>
                </a:solidFill>
                <a:latin typeface="Times New Roman"/>
                <a:ea typeface="等线"/>
                <a:cs typeface="Times New Roman"/>
              </a:rPr>
              <a:t>find the features</a:t>
            </a:r>
            <a:r>
              <a:rPr lang="en-US" sz="2400" b="false">
                <a:solidFill>
                  <a:schemeClr val="tx1">
                    <a:alpha val="100000"/>
                  </a:schemeClr>
                </a:solidFill>
                <a:latin typeface="Times New Roman"/>
                <a:ea typeface="等线"/>
                <a:cs typeface="Times New Roman"/>
              </a:rPr>
              <a:t> of one new face?</a:t>
            </a:r>
            <a:endParaRPr/>
          </a:p>
        </p:txBody>
      </p:sp>
      <p:pic>
        <p:nvPicPr>
          <p:cNvPr id="68" name="图片 5"/>
          <p:cNvPicPr>
            <a:picLocks noChangeAspect="true"/>
          </p:cNvPicPr>
          <p:nvPr/>
        </p:nvPicPr>
        <p:blipFill>
          <a:blip r:embed="rId1">
            <a:extLst>
              <a:ext uri="{28A0092B-C50C-407E-A947-70E740481C1C}"/>
            </a:extLst>
          </a:blip>
          <a:srcRect b="35972"/>
          <a:stretch>
            <a:fillRect/>
          </a:stretch>
        </p:blipFill>
        <p:spPr>
          <a:xfrm flipH="true">
            <a:off x="0" y="4642142"/>
            <a:ext cx="12192000" cy="2215859"/>
          </a:xfrm>
          <a:custGeom>
            <a:avLst/>
            <a:gdLst>
              <a:gd name="connsiteX0" fmla="*/ 12192000 w 12192000"/>
              <a:gd name="connsiteY0" fmla="*/ 0 h 2215859"/>
              <a:gd name="connsiteX1" fmla="*/ 0 w 12192000"/>
              <a:gd name="connsiteY1" fmla="*/ 0 h 2215859"/>
              <a:gd name="connsiteX2" fmla="*/ 0 w 12192000"/>
              <a:gd name="connsiteY2" fmla="*/ 2215859 h 2215859"/>
              <a:gd name="connsiteX3" fmla="*/ 12192000 w 12192000"/>
              <a:gd name="connsiteY3" fmla="*/ 2215859 h 2215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2215859">
                <a:moveTo>
                  <a:pt x="12192000" y="0"/>
                </a:moveTo>
                <a:lnTo>
                  <a:pt x="0" y="0"/>
                </a:lnTo>
                <a:lnTo>
                  <a:pt x="0" y="2215859"/>
                </a:lnTo>
                <a:lnTo>
                  <a:pt x="12192000" y="2215859"/>
                </a:lnTo>
                <a:close/>
              </a:path>
            </a:pathLst>
          </a:custGeom>
        </p:spPr>
      </p:pic>
      <p:pic>
        <p:nvPicPr>
          <p:cNvPr id="69" name="图形 4"/>
          <p:cNvPicPr>
            <a:picLocks noChangeAspect="true"/>
          </p:cNvPicPr>
          <p:nvPr/>
        </p:nvPicPr>
        <p:blipFill>
          <a:blip>
            <a:extLst>
              <a:ext uri="{96DAC541-7B7A-43D3-8B79-37D633B846F1}">
                <asvg:svgBlip r:embed="rId2"/>
              </a:ext>
            </a:extLst>
          </a:blip>
          <a:stretch>
            <a:fillRect/>
          </a:stretch>
        </p:blipFill>
        <p:spPr>
          <a:xfrm>
            <a:off x="8844123" y="485484"/>
            <a:ext cx="2831940" cy="520356"/>
          </a:xfrm>
          <a:prstGeom prst="rect">
            <a:avLst/>
          </a:prstGeom>
        </p:spPr>
      </p:pic>
    </p:spTree>
  </p:cSld>
</p:sld>
</file>

<file path=ppt/slides/slide6.xml><?xml version="1.0" encoding="utf-8"?>
<p:sld xmlns:a="http://schemas.openxmlformats.org/drawingml/2006/main" xmlns:asvg="http://schemas.microsoft.com/office/drawing/2016/SVG/main" xmlns:p="http://schemas.openxmlformats.org/presentationml/2006/main" xmlns:r="http://schemas.openxmlformats.org/officeDocument/2006/relationships">
  <p:cSld>
    <p:spTree>
      <p:nvGrpSpPr>
        <p:cNvPr id="7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"/>
          <p:cNvSpPr txBox="true"/>
          <p:nvPr/>
        </p:nvSpPr>
        <p:spPr>
          <a:xfrm rot="0" flipH="false" flipV="false">
            <a:off x="186069" y="1378947"/>
            <a:ext cx="3714750" cy="3384550"/>
          </a:xfrm>
          <a:prstGeom prst="rect">
            <a:avLst/>
          </a:prstGeom>
          <a:ln w="6350">
            <a:prstDash val="solid"/>
          </a:ln>
        </p:spPr>
        <p:txBody>
          <a:bodyPr wrap="square">
            <a:spAutoFit/>
          </a:bodyPr>
          <a:lstStyle/>
          <a:p>
            <a:pPr marL="0" lvl="0" indent="0" algn="l" defTabSz="914400">
              <a:lnSpc>
                <a:spcPct val="100000"/>
              </a:lnSpc>
              <a:buNone/>
              <a:defRPr sz="1800">
                <a:solidFill>
                  <a:schemeClr val="tx1">
                    <a:alpha val="100000"/>
                  </a:schemeClr>
                </a:solidFill>
                <a:latin typeface="等线"/>
                <a:ea typeface="等线"/>
                <a:cs typeface="+mn-cs"/>
              </a:defRPr>
            </a:pPr>
            <a:r>
              <a:rPr lang="en-US" sz="2800" b="true">
                <a:solidFill>
                  <a:schemeClr val="tx1">
                    <a:alpha val="100000"/>
                  </a:schemeClr>
                </a:solidFill>
                <a:latin typeface="Times New Roman"/>
                <a:ea typeface="等线"/>
                <a:cs typeface="Times New Roman"/>
              </a:rPr>
              <a:t>Problems</a:t>
            </a:r>
            <a:endParaRPr/>
          </a:p>
          <a:p>
            <a:pPr marL="0" lvl="0" indent="0" algn="l" defTabSz="914400">
              <a:lnSpc>
                <a:spcPct val="100000"/>
              </a:lnSpc>
              <a:buNone/>
              <a:defRPr sz="1800">
                <a:solidFill>
                  <a:schemeClr val="tx1">
                    <a:alpha val="100000"/>
                  </a:schemeClr>
                </a:solidFill>
                <a:latin typeface="等线"/>
                <a:ea typeface="等线"/>
                <a:cs typeface="+mn-cs"/>
              </a:defRPr>
            </a:pPr>
            <a:endParaRPr lang="en-US" sz="2800" b="true">
              <a:solidFill>
                <a:schemeClr val="tx1">
                  <a:alpha val="100000"/>
                </a:schemeClr>
              </a:solidFill>
              <a:latin typeface="Times New Roman"/>
              <a:ea typeface="等线"/>
              <a:cs typeface="Times New Roman"/>
            </a:endParaRPr>
          </a:p>
          <a:p>
            <a:pPr marL="0" lvl="0" algn="l" defTabSz="91440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solidFill>
                  <a:schemeClr val="tx1">
                    <a:alpha val="100000"/>
                  </a:schemeClr>
                </a:solidFill>
                <a:latin typeface="等线"/>
                <a:ea typeface="等线"/>
                <a:cs typeface="+mn-cs"/>
              </a:defRPr>
            </a:pPr>
            <a:r>
              <a:rPr lang="en-US" sz="2000" b="true">
                <a:solidFill>
                  <a:schemeClr val="tx1">
                    <a:alpha val="100000"/>
                  </a:schemeClr>
                </a:solidFill>
                <a:latin typeface="Times New Roman"/>
                <a:ea typeface="等线"/>
                <a:cs typeface="Times New Roman"/>
              </a:rPr>
              <a:t> </a:t>
            </a:r>
            <a:r>
              <a:rPr lang="en-US" sz="2000" b="false">
                <a:solidFill>
                  <a:schemeClr val="tx1">
                    <a:alpha val="100000"/>
                  </a:schemeClr>
                </a:solidFill>
                <a:latin typeface="Times New Roman"/>
                <a:ea typeface="等线"/>
                <a:cs typeface="Times New Roman"/>
              </a:rPr>
              <a:t>How to adjust the </a:t>
            </a:r>
            <a:r>
              <a:rPr lang="en-US" sz="2000" b="true">
                <a:solidFill>
                  <a:schemeClr val="tx1">
                    <a:alpha val="100000"/>
                  </a:schemeClr>
                </a:solidFill>
                <a:latin typeface="Times New Roman"/>
                <a:ea typeface="等线"/>
                <a:cs typeface="Times New Roman"/>
              </a:rPr>
              <a:t>fine-grained emotion</a:t>
            </a:r>
            <a:r>
              <a:rPr lang="en-US" sz="2000" b="false">
                <a:solidFill>
                  <a:schemeClr val="tx1">
                    <a:alpha val="100000"/>
                  </a:schemeClr>
                </a:solidFill>
                <a:latin typeface="Times New Roman"/>
                <a:ea typeface="等线"/>
                <a:cs typeface="Times New Roman"/>
              </a:rPr>
              <a:t> when </a:t>
            </a:r>
            <a:r>
              <a:rPr lang="en-US" sz="2000" b="true">
                <a:solidFill>
                  <a:schemeClr val="tx1">
                    <a:alpha val="100000"/>
                  </a:schemeClr>
                </a:solidFill>
                <a:latin typeface="Times New Roman"/>
                <a:ea typeface="等线"/>
                <a:cs typeface="Times New Roman"/>
              </a:rPr>
              <a:t>not change other features</a:t>
            </a:r>
            <a:r>
              <a:rPr lang="en-US" sz="2000" b="false">
                <a:solidFill>
                  <a:schemeClr val="tx1">
                    <a:alpha val="100000"/>
                  </a:schemeClr>
                </a:solidFill>
                <a:latin typeface="Times New Roman"/>
                <a:ea typeface="等线"/>
                <a:cs typeface="Times New Roman"/>
              </a:rPr>
              <a:t>?</a:t>
            </a:r>
            <a:endParaRPr/>
          </a:p>
          <a:p>
            <a:pPr lvl="0" indent="0" algn="l" defTabSz="914400">
              <a:lnSpc>
                <a:spcPct val="100000"/>
              </a:lnSpc>
              <a:buNone/>
              <a:defRPr sz="1800">
                <a:solidFill>
                  <a:schemeClr val="tx1">
                    <a:alpha val="100000"/>
                  </a:schemeClr>
                </a:solidFill>
                <a:latin typeface="等线"/>
                <a:ea typeface="等线"/>
                <a:cs typeface="+mn-cs"/>
              </a:defRPr>
            </a:pPr>
            <a:endParaRPr lang="en-US" sz="2000" b="false">
              <a:solidFill>
                <a:schemeClr val="tx1">
                  <a:alpha val="100000"/>
                </a:schemeClr>
              </a:solidFill>
              <a:latin typeface="Times New Roman"/>
              <a:ea typeface="等线"/>
              <a:cs typeface="Times New Roman"/>
            </a:endParaRPr>
          </a:p>
          <a:p>
            <a:pPr marL="0" lvl="0" algn="l" defTabSz="91440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solidFill>
                  <a:schemeClr val="tx1">
                    <a:alpha val="100000"/>
                  </a:schemeClr>
                </a:solidFill>
                <a:latin typeface="等线"/>
                <a:ea typeface="等线"/>
                <a:cs typeface="+mn-cs"/>
              </a:defRPr>
            </a:pPr>
            <a:r>
              <a:rPr lang="en-US" sz="2000" b="false">
                <a:solidFill>
                  <a:schemeClr val="tx1">
                    <a:alpha val="100000"/>
                  </a:schemeClr>
                </a:solidFill>
                <a:latin typeface="Times New Roman"/>
                <a:ea typeface="等线"/>
                <a:cs typeface="Times New Roman"/>
              </a:rPr>
              <a:t> How to </a:t>
            </a:r>
            <a:r>
              <a:rPr lang="en-US" sz="2000" b="true">
                <a:solidFill>
                  <a:schemeClr val="tx1">
                    <a:alpha val="100000"/>
                  </a:schemeClr>
                </a:solidFill>
                <a:latin typeface="Times New Roman"/>
                <a:ea typeface="等线"/>
                <a:cs typeface="Times New Roman"/>
              </a:rPr>
              <a:t>find a face</a:t>
            </a:r>
            <a:r>
              <a:rPr lang="en-US" sz="2000" b="false">
                <a:solidFill>
                  <a:schemeClr val="tx1">
                    <a:alpha val="100000"/>
                  </a:schemeClr>
                </a:solidFill>
                <a:latin typeface="Times New Roman"/>
                <a:ea typeface="等线"/>
                <a:cs typeface="Times New Roman"/>
              </a:rPr>
              <a:t> in the camera?</a:t>
            </a:r>
            <a:endParaRPr/>
          </a:p>
          <a:p>
            <a:pPr marL="0" lvl="0" algn="l" defTabSz="91440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solidFill>
                  <a:schemeClr val="tx1">
                    <a:alpha val="100000"/>
                  </a:schemeClr>
                </a:solidFill>
                <a:latin typeface="等线"/>
                <a:ea typeface="等线"/>
                <a:cs typeface="+mn-cs"/>
              </a:defRPr>
            </a:pPr>
            <a:endParaRPr lang="en-US" sz="2000" b="false">
              <a:solidFill>
                <a:schemeClr val="tx1">
                  <a:alpha val="100000"/>
                </a:schemeClr>
              </a:solidFill>
              <a:latin typeface="Times New Roman"/>
              <a:ea typeface="等线"/>
              <a:cs typeface="Times New Roman"/>
            </a:endParaRPr>
          </a:p>
          <a:p>
            <a:pPr marL="0" lvl="0" algn="l" defTabSz="91440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solidFill>
                  <a:schemeClr val="tx1">
                    <a:alpha val="100000"/>
                  </a:schemeClr>
                </a:solidFill>
                <a:latin typeface="等线"/>
                <a:ea typeface="等线"/>
                <a:cs typeface="+mn-cs"/>
              </a:defRPr>
            </a:pPr>
            <a:r>
              <a:rPr lang="en-US" sz="2000" b="false">
                <a:solidFill>
                  <a:schemeClr val="tx1">
                    <a:alpha val="100000"/>
                  </a:schemeClr>
                </a:solidFill>
                <a:latin typeface="Times New Roman"/>
                <a:ea typeface="等线"/>
                <a:cs typeface="Times New Roman"/>
              </a:rPr>
              <a:t> How to </a:t>
            </a:r>
            <a:r>
              <a:rPr lang="en-US" sz="2000" b="true">
                <a:solidFill>
                  <a:schemeClr val="tx1">
                    <a:alpha val="100000"/>
                  </a:schemeClr>
                </a:solidFill>
                <a:latin typeface="Times New Roman"/>
                <a:ea typeface="等线"/>
                <a:cs typeface="Times New Roman"/>
              </a:rPr>
              <a:t>find the features</a:t>
            </a:r>
            <a:r>
              <a:rPr lang="en-US" sz="2000" b="false">
                <a:solidFill>
                  <a:schemeClr val="tx1">
                    <a:alpha val="100000"/>
                  </a:schemeClr>
                </a:solidFill>
                <a:latin typeface="Times New Roman"/>
                <a:ea typeface="等线"/>
                <a:cs typeface="Times New Roman"/>
              </a:rPr>
              <a:t> of one new face?</a:t>
            </a:r>
            <a:endParaRPr/>
          </a:p>
        </p:txBody>
      </p:sp>
      <p:sp>
        <p:nvSpPr>
          <p:cNvPr id="72" name="标题 1"/>
          <p:cNvSpPr txBox="true">
            <a:spLocks noGrp="true"/>
          </p:cNvSpPr>
          <p:nvPr/>
        </p:nvSpPr>
        <p:spPr>
          <a:xfrm>
            <a:off x="186069" y="-67266"/>
            <a:ext cx="5420833" cy="1325563"/>
          </a:xfrm>
          <a:prstGeom prst="rect">
            <a:avLst/>
          </a:prstGeom>
          <a:ln>
            <a:extLst/>
          </a:ln>
        </p:spPr>
        <p:txBody>
          <a:bodyPr vert="horz" lIns="91440" tIns="45720" rIns="91440" bIns="45720" anchor="ctr">
            <a:normAutofit fontScale="100000"/>
          </a:bodyPr>
          <a:lstStyle>
            <a:lvl1pPr algn="l" defTabSz="914400" rtl="false" eaLnBrk="true" latinLnBrk="false" hangingPunct="true">
              <a:lnSpc>
                <a:spcPct val="90000"/>
              </a:lnSpc>
              <a:spcBef>
                <a:spcPct val="1"/>
              </a:spcBef>
              <a:buNone/>
              <a:defRPr sz="4400" kern="1200">
                <a:solidFill>
                  <a:srgbClr val="000000"/>
                </a:solidFill>
                <a:latin typeface="等线 Light"/>
                <a:ea typeface="等线 Light"/>
                <a:cs typeface="+mj-cs"/>
              </a:defRPr>
            </a:lvl1pPr>
          </a:lstStyle>
          <a:p>
            <a:pPr algn="l" defTabSz="914400">
              <a:lnSpc>
                <a:spcPct val="90000"/>
              </a:lnSpc>
              <a:spcBef>
                <a:spcPct val="1"/>
              </a:spcBef>
              <a:buNone/>
              <a:defRPr sz="4400">
                <a:solidFill>
                  <a:srgbClr val="000000">
                    <a:alpha val="100000"/>
                  </a:srgbClr>
                </a:solidFill>
                <a:latin typeface="等线 Light"/>
                <a:ea typeface="等线 Light"/>
                <a:cs typeface="+mj-cs"/>
              </a:defRPr>
            </a:pPr>
            <a:r>
              <a:rPr lang="en-US" sz="3000" b="true">
                <a:solidFill>
                  <a:srgbClr val="000000">
                    <a:alpha val="100000"/>
                  </a:srgbClr>
                </a:solidFill>
                <a:latin typeface="Times New Roman"/>
                <a:ea typeface="思源黑体 CN Bold"/>
                <a:cs typeface="Times New Roman"/>
              </a:rPr>
              <a:t>Solutions</a:t>
            </a:r>
            <a:endParaRPr/>
          </a:p>
        </p:txBody>
      </p:sp>
      <p:sp>
        <p:nvSpPr>
          <p:cNvPr id="73" name=""/>
          <p:cNvSpPr txBox="true"/>
          <p:nvPr/>
        </p:nvSpPr>
        <p:spPr>
          <a:xfrm rot="0" flipH="false" flipV="false">
            <a:off x="4674236" y="757812"/>
            <a:ext cx="7010400" cy="4660900"/>
          </a:xfrm>
          <a:prstGeom prst="rect">
            <a:avLst/>
          </a:prstGeom>
          <a:ln w="6350">
            <a:prstDash val="solid"/>
          </a:ln>
        </p:spPr>
        <p:txBody>
          <a:bodyPr wrap="square">
            <a:spAutoFit/>
          </a:bodyPr>
          <a:lstStyle/>
          <a:p>
            <a:pPr marL="0" lvl="0" indent="0" algn="l" defTabSz="914400">
              <a:lnSpc>
                <a:spcPct val="100000"/>
              </a:lnSpc>
              <a:buNone/>
              <a:defRPr sz="1800">
                <a:solidFill>
                  <a:schemeClr val="tx1">
                    <a:alpha val="100000"/>
                  </a:schemeClr>
                </a:solidFill>
                <a:latin typeface="等线"/>
                <a:ea typeface="等线"/>
                <a:cs typeface="+mn-cs"/>
              </a:defRPr>
            </a:pPr>
            <a:r>
              <a:rPr lang="en-US" sz="3200" b="true">
                <a:solidFill>
                  <a:schemeClr val="tx1">
                    <a:alpha val="100000"/>
                  </a:schemeClr>
                </a:solidFill>
                <a:latin typeface="Times New Roman"/>
                <a:ea typeface="等线"/>
                <a:cs typeface="Times New Roman"/>
              </a:rPr>
              <a:t>Solutions</a:t>
            </a:r>
            <a:endParaRPr sz="1800">
              <a:solidFill>
                <a:schemeClr val="tx1">
                  <a:alpha val="100000"/>
                </a:schemeClr>
              </a:solidFill>
              <a:latin typeface="等线"/>
              <a:ea typeface="等线"/>
              <a:cs typeface="+mn-cs"/>
            </a:endParaRPr>
          </a:p>
          <a:p>
            <a:pPr marL="0" lvl="0" indent="0" algn="l" defTabSz="914400">
              <a:lnSpc>
                <a:spcPct val="100000"/>
              </a:lnSpc>
              <a:buNone/>
              <a:defRPr sz="1800">
                <a:solidFill>
                  <a:schemeClr val="tx1">
                    <a:alpha val="100000"/>
                  </a:schemeClr>
                </a:solidFill>
                <a:latin typeface="等线"/>
                <a:ea typeface="等线"/>
                <a:cs typeface="+mn-cs"/>
              </a:defRPr>
            </a:pPr>
            <a:endParaRPr lang="en-US" sz="2800" b="true">
              <a:solidFill>
                <a:schemeClr val="tx1">
                  <a:alpha val="100000"/>
                </a:schemeClr>
              </a:solidFill>
              <a:latin typeface="Times New Roman"/>
              <a:ea typeface="等线"/>
              <a:cs typeface="Times New Roman"/>
            </a:endParaRPr>
          </a:p>
          <a:p>
            <a:pPr marL="0" lvl="0" algn="l" defTabSz="91440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solidFill>
                  <a:schemeClr val="tx1">
                    <a:alpha val="100000"/>
                  </a:schemeClr>
                </a:solidFill>
                <a:latin typeface="等线"/>
                <a:ea typeface="等线"/>
                <a:cs typeface="+mn-cs"/>
              </a:defRPr>
            </a:pPr>
            <a:r>
              <a:rPr lang="en-US" sz="2400" b="true">
                <a:solidFill>
                  <a:schemeClr val="tx1">
                    <a:alpha val="100000"/>
                  </a:schemeClr>
                </a:solidFill>
                <a:latin typeface="Times New Roman"/>
                <a:ea typeface="等线"/>
                <a:cs typeface="Times New Roman"/>
              </a:rPr>
              <a:t> </a:t>
            </a:r>
            <a:r>
              <a:rPr lang="en-US" sz="2400" b="false">
                <a:solidFill>
                  <a:schemeClr val="tx1">
                    <a:alpha val="100000"/>
                  </a:schemeClr>
                </a:solidFill>
                <a:latin typeface="Times New Roman"/>
                <a:ea typeface="等线"/>
                <a:cs typeface="Times New Roman"/>
              </a:rPr>
              <a:t>By StyleGAN, we can set the specific features by adjusting </a:t>
            </a:r>
            <a:r>
              <a:rPr lang="en-US" sz="2400" b="true">
                <a:solidFill>
                  <a:schemeClr val="tx1">
                    <a:alpha val="100000"/>
                  </a:schemeClr>
                </a:solidFill>
                <a:latin typeface="Times New Roman"/>
                <a:ea typeface="等线"/>
                <a:cs typeface="Times New Roman"/>
              </a:rPr>
              <a:t>the corresponding layers of the latent vector</a:t>
            </a:r>
            <a:r>
              <a:rPr lang="en-US" sz="2400" b="false">
                <a:solidFill>
                  <a:schemeClr val="tx1">
                    <a:alpha val="100000"/>
                  </a:schemeClr>
                </a:solidFill>
                <a:latin typeface="Times New Roman"/>
                <a:ea typeface="等线"/>
                <a:cs typeface="Times New Roman"/>
              </a:rPr>
              <a:t>.</a:t>
            </a:r>
            <a:endParaRPr sz="1800">
              <a:solidFill>
                <a:schemeClr val="tx1">
                  <a:alpha val="100000"/>
                </a:schemeClr>
              </a:solidFill>
              <a:latin typeface="等线"/>
              <a:ea typeface="等线"/>
              <a:cs typeface="+mn-cs"/>
            </a:endParaRPr>
          </a:p>
          <a:p>
            <a:pPr marL="0" lvl="0" indent="0" algn="l" defTabSz="914400">
              <a:lnSpc>
                <a:spcPct val="100000"/>
              </a:lnSpc>
              <a:buNone/>
              <a:defRPr sz="1800">
                <a:solidFill>
                  <a:schemeClr val="tx1">
                    <a:alpha val="100000"/>
                  </a:schemeClr>
                </a:solidFill>
                <a:latin typeface="等线"/>
                <a:ea typeface="等线"/>
                <a:cs typeface="+mn-cs"/>
              </a:defRPr>
            </a:pPr>
            <a:endParaRPr lang="en-US" sz="2400" b="false">
              <a:solidFill>
                <a:schemeClr val="tx1">
                  <a:alpha val="100000"/>
                </a:schemeClr>
              </a:solidFill>
              <a:latin typeface="Times New Roman"/>
              <a:ea typeface="等线"/>
              <a:cs typeface="Times New Roman"/>
            </a:endParaRPr>
          </a:p>
          <a:p>
            <a:pPr marL="0" lvl="0" algn="l" defTabSz="91440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solidFill>
                  <a:schemeClr val="tx1">
                    <a:alpha val="100000"/>
                  </a:schemeClr>
                </a:solidFill>
                <a:latin typeface="等线"/>
                <a:ea typeface="等线"/>
                <a:cs typeface="+mn-cs"/>
              </a:defRPr>
            </a:pPr>
            <a:r>
              <a:rPr lang="en-US" sz="2400" b="false">
                <a:solidFill>
                  <a:schemeClr val="tx1">
                    <a:alpha val="100000"/>
                  </a:schemeClr>
                </a:solidFill>
                <a:latin typeface="Times New Roman"/>
                <a:ea typeface="等线"/>
                <a:cs typeface="Times New Roman"/>
              </a:rPr>
              <a:t> Use some </a:t>
            </a:r>
            <a:r>
              <a:rPr lang="en-US" sz="2400" b="true">
                <a:solidFill>
                  <a:schemeClr val="tx1">
                    <a:alpha val="100000"/>
                  </a:schemeClr>
                </a:solidFill>
                <a:latin typeface="Times New Roman"/>
                <a:ea typeface="等线"/>
                <a:cs typeface="Times New Roman"/>
              </a:rPr>
              <a:t>face detection</a:t>
            </a:r>
            <a:r>
              <a:rPr lang="en-US" sz="2400" b="false">
                <a:solidFill>
                  <a:schemeClr val="tx1">
                    <a:alpha val="100000"/>
                  </a:schemeClr>
                </a:solidFill>
                <a:latin typeface="Times New Roman"/>
                <a:ea typeface="等线"/>
                <a:cs typeface="Times New Roman"/>
              </a:rPr>
              <a:t> algorithm. </a:t>
            </a:r>
            <a:endParaRPr sz="1800">
              <a:solidFill>
                <a:schemeClr val="tx1">
                  <a:alpha val="100000"/>
                </a:schemeClr>
              </a:solidFill>
              <a:latin typeface="等线"/>
              <a:ea typeface="等线"/>
              <a:cs typeface="+mn-cs"/>
            </a:endParaRPr>
          </a:p>
          <a:p>
            <a:pPr marL="0" lvl="0" algn="l" defTabSz="91440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solidFill>
                  <a:schemeClr val="tx1">
                    <a:alpha val="100000"/>
                  </a:schemeClr>
                </a:solidFill>
                <a:latin typeface="等线"/>
                <a:ea typeface="等线"/>
                <a:cs typeface="+mn-cs"/>
              </a:defRPr>
            </a:pPr>
            <a:endParaRPr lang="en-US" sz="2400" b="false">
              <a:solidFill>
                <a:schemeClr val="tx1">
                  <a:alpha val="100000"/>
                </a:schemeClr>
              </a:solidFill>
              <a:latin typeface="Times New Roman"/>
              <a:ea typeface="等线"/>
              <a:cs typeface="Times New Roman"/>
            </a:endParaRPr>
          </a:p>
          <a:p>
            <a:pPr marL="0" lvl="0" algn="l" defTabSz="91440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solidFill>
                  <a:schemeClr val="tx1">
                    <a:alpha val="100000"/>
                  </a:schemeClr>
                </a:solidFill>
                <a:latin typeface="等线"/>
                <a:ea typeface="等线"/>
                <a:cs typeface="+mn-cs"/>
              </a:defRPr>
            </a:pPr>
            <a:r>
              <a:rPr lang="en-US" sz="2400" b="false">
                <a:solidFill>
                  <a:schemeClr val="tx1">
                    <a:alpha val="100000"/>
                  </a:schemeClr>
                </a:solidFill>
                <a:latin typeface="Times New Roman"/>
                <a:ea typeface="等线"/>
                <a:cs typeface="Times New Roman"/>
              </a:rPr>
              <a:t> </a:t>
            </a:r>
            <a:r>
              <a:rPr lang="en-US" sz="2400" b="true">
                <a:solidFill>
                  <a:schemeClr val="tx1">
                    <a:alpha val="100000"/>
                  </a:schemeClr>
                </a:solidFill>
                <a:latin typeface="Times New Roman"/>
                <a:ea typeface="等线"/>
                <a:cs typeface="Times New Roman"/>
              </a:rPr>
              <a:t>Modify the latent vector</a:t>
            </a:r>
            <a:r>
              <a:rPr lang="en-US" sz="2400" b="false">
                <a:solidFill>
                  <a:schemeClr val="tx1">
                    <a:alpha val="100000"/>
                  </a:schemeClr>
                </a:solidFill>
                <a:latin typeface="Times New Roman"/>
                <a:ea typeface="等线"/>
                <a:cs typeface="Times New Roman"/>
              </a:rPr>
              <a:t> of it to order to generate a more likely face to the target face, where we can set a </a:t>
            </a:r>
            <a:r>
              <a:rPr lang="en-US" sz="2400" b="true">
                <a:solidFill>
                  <a:schemeClr val="tx1">
                    <a:alpha val="100000"/>
                  </a:schemeClr>
                </a:solidFill>
                <a:latin typeface="Times New Roman"/>
                <a:ea typeface="等线"/>
                <a:cs typeface="Times New Roman"/>
              </a:rPr>
              <a:t>loss function</a:t>
            </a:r>
            <a:r>
              <a:rPr lang="en-US" sz="2400" b="false">
                <a:solidFill>
                  <a:schemeClr val="tx1">
                    <a:alpha val="100000"/>
                  </a:schemeClr>
                </a:solidFill>
                <a:latin typeface="Times New Roman"/>
                <a:ea typeface="等线"/>
                <a:cs typeface="Times New Roman"/>
              </a:rPr>
              <a:t> to find a better fac</a:t>
            </a:r>
            <a:r>
              <a:rPr lang="en-US" sz="2400" b="false">
                <a:solidFill>
                  <a:schemeClr val="tx1">
                    <a:alpha val="100000"/>
                  </a:schemeClr>
                </a:solidFill>
                <a:latin typeface="Times New Roman"/>
                <a:ea typeface="等线"/>
                <a:cs typeface="Times New Roman"/>
              </a:rPr>
              <a:t>e gradually by </a:t>
            </a:r>
            <a:r>
              <a:rPr lang="en-US" sz="2400" b="false">
                <a:solidFill>
                  <a:schemeClr val="tx1">
                    <a:alpha val="100000"/>
                  </a:schemeClr>
                </a:solidFill>
                <a:latin typeface="Times New Roman"/>
                <a:ea typeface="等线"/>
                <a:cs typeface="Times New Roman"/>
              </a:rPr>
              <a:t>gradient descent.</a:t>
            </a:r>
            <a:endParaRPr/>
          </a:p>
        </p:txBody>
      </p:sp>
      <p:pic>
        <p:nvPicPr>
          <p:cNvPr id="74" name="图形 4"/>
          <p:cNvPicPr>
            <a:picLocks noChangeAspect="true"/>
          </p:cNvPicPr>
          <p:nvPr/>
        </p:nvPicPr>
        <p:blipFill>
          <a:blip>
            <a:extLst>
              <a:ext uri="{96DAC541-7B7A-43D3-8B79-37D633B846F1}">
                <asvg:svgBlip r:embed="rId1"/>
              </a:ext>
            </a:extLst>
          </a:blip>
          <a:stretch>
            <a:fillRect/>
          </a:stretch>
        </p:blipFill>
        <p:spPr>
          <a:xfrm>
            <a:off x="8844123" y="485484"/>
            <a:ext cx="2831940" cy="520356"/>
          </a:xfrm>
          <a:prstGeom prst="rect">
            <a:avLst/>
          </a:prstGeom>
        </p:spPr>
      </p:pic>
      <p:pic>
        <p:nvPicPr>
          <p:cNvPr id="75" name="图片 5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/>
            </a:extLst>
          </a:blip>
          <a:srcRect b="35972"/>
          <a:stretch>
            <a:fillRect/>
          </a:stretch>
        </p:blipFill>
        <p:spPr>
          <a:xfrm flipH="true">
            <a:off x="0" y="4642142"/>
            <a:ext cx="12192000" cy="2215859"/>
          </a:xfrm>
          <a:custGeom>
            <a:avLst/>
            <a:gdLst>
              <a:gd name="connsiteX0" fmla="*/ 12192000 w 12192000"/>
              <a:gd name="connsiteY0" fmla="*/ 0 h 2215859"/>
              <a:gd name="connsiteX1" fmla="*/ 0 w 12192000"/>
              <a:gd name="connsiteY1" fmla="*/ 0 h 2215859"/>
              <a:gd name="connsiteX2" fmla="*/ 0 w 12192000"/>
              <a:gd name="connsiteY2" fmla="*/ 2215859 h 2215859"/>
              <a:gd name="connsiteX3" fmla="*/ 12192000 w 12192000"/>
              <a:gd name="connsiteY3" fmla="*/ 2215859 h 2215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2215859">
                <a:moveTo>
                  <a:pt x="12192000" y="0"/>
                </a:moveTo>
                <a:lnTo>
                  <a:pt x="0" y="0"/>
                </a:lnTo>
                <a:lnTo>
                  <a:pt x="0" y="2215859"/>
                </a:lnTo>
                <a:lnTo>
                  <a:pt x="12192000" y="2215859"/>
                </a:lnTo>
                <a:close/>
              </a:path>
            </a:pathLst>
          </a:custGeom>
        </p:spPr>
      </p:pic>
    </p:spTree>
  </p:cSld>
</p:sld>
</file>

<file path=ppt/slides/slide7.xml><?xml version="1.0" encoding="utf-8"?>
<p:sld xmlns:a="http://schemas.openxmlformats.org/drawingml/2006/main" xmlns:asvg="http://schemas.microsoft.com/office/drawing/2016/SVG/main" xmlns:p="http://schemas.openxmlformats.org/presentationml/2006/main" xmlns:r="http://schemas.openxmlformats.org/officeDocument/2006/relationships">
  <p:cSld>
    <p:spTree>
      <p:nvGrpSpPr>
        <p:cNvPr id="7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标题 1"/>
          <p:cNvSpPr txBox="true">
            <a:spLocks noGrp="true"/>
          </p:cNvSpPr>
          <p:nvPr/>
        </p:nvSpPr>
        <p:spPr>
          <a:xfrm rot="0" flipH="false" flipV="false">
            <a:off x="186069" y="-67266"/>
            <a:ext cx="10222785" cy="1325563"/>
          </a:xfrm>
          <a:prstGeom prst="rect">
            <a:avLst/>
          </a:prstGeom>
          <a:ln>
            <a:extLst/>
          </a:ln>
        </p:spPr>
        <p:txBody>
          <a:bodyPr vert="horz" lIns="91440" tIns="45720" rIns="91440" bIns="45720" anchor="ctr">
            <a:normAutofit fontScale="100000"/>
          </a:bodyPr>
          <a:lstStyle>
            <a:lvl1pPr algn="l" defTabSz="914400" rtl="false" eaLnBrk="true" latinLnBrk="false" hangingPunct="true">
              <a:lnSpc>
                <a:spcPct val="90000"/>
              </a:lnSpc>
              <a:spcBef>
                <a:spcPct val="1"/>
              </a:spcBef>
              <a:buNone/>
              <a:defRPr sz="4400" kern="1200">
                <a:solidFill>
                  <a:srgbClr val="000000"/>
                </a:solidFill>
                <a:latin typeface="等线 Light"/>
                <a:ea typeface="等线 Light"/>
                <a:cs typeface="+mj-cs"/>
              </a:defRPr>
            </a:lvl1pPr>
          </a:lstStyle>
          <a:p>
            <a:pPr marL="0" lvl="0" algn="l" defTabSz="914400">
              <a:lnSpc>
                <a:spcPct val="90000"/>
              </a:lnSpc>
              <a:spcBef>
                <a:spcPct val="1"/>
              </a:spcBef>
              <a:buNone/>
              <a:defRPr sz="4400">
                <a:solidFill>
                  <a:srgbClr val="000000">
                    <a:alpha val="100000"/>
                  </a:srgbClr>
                </a:solidFill>
                <a:latin typeface="等线 Light"/>
                <a:ea typeface="等线 Light"/>
                <a:cs typeface="+mj-cs"/>
              </a:defRPr>
            </a:pPr>
            <a:r>
              <a:rPr lang="en-US" sz="3000" b="true">
                <a:solidFill>
                  <a:srgbClr val="000000">
                    <a:alpha val="100000"/>
                  </a:srgbClr>
                </a:solidFill>
                <a:latin typeface="Times New Roman"/>
                <a:ea typeface="思源黑体 CN Bold"/>
                <a:cs typeface="Times New Roman"/>
              </a:rPr>
              <a:t>Solutions -</a:t>
            </a:r>
            <a:r>
              <a:rPr lang="en-US" sz="3000" b="true" i="false" u="none" strike="noStrike">
                <a:solidFill>
                  <a:srgbClr val="000000">
                    <a:alpha val="100000"/>
                  </a:srgbClr>
                </a:solidFill>
                <a:latin typeface="Times New Roman"/>
                <a:ea typeface="思源黑体 CN Bold"/>
                <a:cs typeface="Times New Roman"/>
              </a:rPr>
              <a:t> </a:t>
            </a:r>
            <a:r>
              <a:rPr lang="en-US" sz="3000" b="true" i="false" u="none" strike="noStrike">
                <a:solidFill>
                  <a:srgbClr val="000000">
                    <a:alpha val="100000"/>
                  </a:srgbClr>
                </a:solidFill>
                <a:latin typeface="Times New Roman"/>
                <a:ea typeface="思源黑体 CN Bold"/>
                <a:cs typeface="Times New Roman"/>
              </a:rPr>
              <a:t>adjust the </a:t>
            </a:r>
            <a:r>
              <a:rPr lang="en-US" sz="3000" b="true" i="false" u="none" strike="noStrike">
                <a:solidFill>
                  <a:srgbClr val="000000">
                    <a:alpha val="100000"/>
                  </a:srgbClr>
                </a:solidFill>
                <a:latin typeface="Times New Roman"/>
                <a:ea typeface="思源黑体 CN Bold"/>
                <a:cs typeface="Times New Roman"/>
              </a:rPr>
              <a:t>fine-grained emotion</a:t>
            </a:r>
            <a:endParaRPr sz="4400">
              <a:solidFill>
                <a:srgbClr val="000000">
                  <a:alpha val="100000"/>
                </a:srgbClr>
              </a:solidFill>
              <a:latin typeface="等线 Light"/>
              <a:ea typeface="等线 Light"/>
              <a:cs typeface="+mj-cs"/>
            </a:endParaRPr>
          </a:p>
        </p:txBody>
      </p:sp>
      <p:sp>
        <p:nvSpPr>
          <p:cNvPr id="78" name=""/>
          <p:cNvSpPr txBox="true"/>
          <p:nvPr/>
        </p:nvSpPr>
        <p:spPr>
          <a:xfrm rot="0" flipH="false" flipV="false">
            <a:off x="477811" y="1388997"/>
            <a:ext cx="4819650" cy="2832100"/>
          </a:xfrm>
          <a:prstGeom prst="rect">
            <a:avLst/>
          </a:prstGeom>
          <a:ln w="6350">
            <a:prstDash val="solid"/>
          </a:ln>
        </p:spPr>
        <p:txBody>
          <a:bodyPr wrap="square">
            <a:spAutoFit/>
          </a:bodyPr>
          <a:lstStyle/>
          <a:p>
            <a:pPr marL="457200" indent="-457200">
              <a:buAutoNum type="arabicPeriod"/>
            </a:pPr>
            <a:r>
              <a:rPr lang="en-US" sz="2000"/>
              <a:t>Changing </a:t>
            </a:r>
            <a:r>
              <a:rPr lang="en-US" sz="2000" b="true"/>
              <a:t>every combination of continuous layers</a:t>
            </a:r>
            <a:r>
              <a:rPr lang="en-US" sz="2000"/>
              <a:t>, we find better choices to change the </a:t>
            </a:r>
            <a:r>
              <a:rPr lang="en-US" sz="2000" b="true"/>
              <a:t>emotions</a:t>
            </a:r>
            <a:r>
              <a:rPr lang="en-US" sz="2000"/>
              <a:t> of the faces.</a:t>
            </a:r>
            <a:endParaRPr/>
          </a:p>
          <a:p>
            <a:pPr marL="457200" indent="-457200">
              <a:buAutoNum type="arabicPeriod"/>
            </a:pPr>
            <a:endParaRPr lang="en-US" sz="2000"/>
          </a:p>
          <a:p>
            <a:pPr marL="457200" indent="-457200">
              <a:buAutoNum type="arabicPeriod"/>
            </a:pPr>
            <a:r>
              <a:rPr lang="en-US" sz="2000"/>
              <a:t>Meanwhile, we also find some related layers to adjust </a:t>
            </a:r>
            <a:r>
              <a:rPr lang="en-US" sz="2000" b="true"/>
              <a:t>the other fine-grained features of human faces</a:t>
            </a:r>
            <a:r>
              <a:rPr lang="en-US" sz="2000"/>
              <a:t>. </a:t>
            </a:r>
            <a:endParaRPr/>
          </a:p>
        </p:txBody>
      </p:sp>
      <p:pic>
        <p:nvPicPr>
          <p:cNvPr id="79" name="图形 4"/>
          <p:cNvPicPr>
            <a:picLocks noChangeAspect="true"/>
          </p:cNvPicPr>
          <p:nvPr/>
        </p:nvPicPr>
        <p:blipFill>
          <a:blip>
            <a:extLst>
              <a:ext uri="{96DAC541-7B7A-43D3-8B79-37D633B846F1}">
                <asvg:svgBlip r:embed="rId1"/>
              </a:ext>
            </a:extLst>
          </a:blip>
          <a:stretch>
            <a:fillRect/>
          </a:stretch>
        </p:blipFill>
        <p:spPr>
          <a:xfrm>
            <a:off x="8844123" y="485484"/>
            <a:ext cx="2831940" cy="520356"/>
          </a:xfrm>
          <a:prstGeom prst="rect">
            <a:avLst/>
          </a:prstGeom>
        </p:spPr>
      </p:pic>
      <p:pic>
        <p:nvPicPr>
          <p:cNvPr id="80" name="图片 5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/>
            </a:extLst>
          </a:blip>
          <a:srcRect b="35972"/>
          <a:stretch>
            <a:fillRect/>
          </a:stretch>
        </p:blipFill>
        <p:spPr>
          <a:xfrm flipH="true">
            <a:off x="0" y="4642142"/>
            <a:ext cx="12192000" cy="2215859"/>
          </a:xfrm>
          <a:custGeom>
            <a:avLst/>
            <a:gdLst>
              <a:gd name="connsiteX0" fmla="*/ 12192000 w 12192000"/>
              <a:gd name="connsiteY0" fmla="*/ 0 h 2215859"/>
              <a:gd name="connsiteX1" fmla="*/ 0 w 12192000"/>
              <a:gd name="connsiteY1" fmla="*/ 0 h 2215859"/>
              <a:gd name="connsiteX2" fmla="*/ 0 w 12192000"/>
              <a:gd name="connsiteY2" fmla="*/ 2215859 h 2215859"/>
              <a:gd name="connsiteX3" fmla="*/ 12192000 w 12192000"/>
              <a:gd name="connsiteY3" fmla="*/ 2215859 h 2215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2215859">
                <a:moveTo>
                  <a:pt x="12192000" y="0"/>
                </a:moveTo>
                <a:lnTo>
                  <a:pt x="0" y="0"/>
                </a:lnTo>
                <a:lnTo>
                  <a:pt x="0" y="2215859"/>
                </a:lnTo>
                <a:lnTo>
                  <a:pt x="12192000" y="2215859"/>
                </a:lnTo>
                <a:close/>
              </a:path>
            </a:pathLst>
          </a:custGeom>
        </p:spPr>
      </p:pic>
      <p:sp>
        <p:nvSpPr>
          <p:cNvPr id="81" name=""/>
          <p:cNvSpPr/>
          <p:nvPr/>
        </p:nvSpPr>
        <p:spPr>
          <a:xfrm rot="0">
            <a:off x="5735290" y="1677302"/>
            <a:ext cx="2637692" cy="257005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2700">
            <a:solidFill>
              <a:srgbClr val="5C5C5C">
                <a:alpha val="100000"/>
              </a:srgbClr>
            </a:solidFill>
            <a:prstDash val="solid"/>
            <a:miter lim="800000"/>
          </a:ln>
        </p:spPr>
        <p:txBody>
          <a:bodyPr anchor="ctr"/>
          <a:p>
            <a:pPr algn="ctr"/>
            <a:endParaRPr/>
          </a:p>
        </p:txBody>
      </p:sp>
      <p:sp>
        <p:nvSpPr>
          <p:cNvPr id="82" name=""/>
          <p:cNvSpPr/>
          <p:nvPr/>
        </p:nvSpPr>
        <p:spPr>
          <a:xfrm rot="0" flipH="false" flipV="false">
            <a:off x="5735290" y="2128994"/>
            <a:ext cx="2637692" cy="257005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2700">
            <a:solidFill>
              <a:srgbClr val="5C5C5C">
                <a:alpha val="100000"/>
              </a:srgbClr>
            </a:solidFill>
            <a:prstDash val="solid"/>
            <a:miter lim="800000"/>
          </a:ln>
        </p:spPr>
        <p:txBody>
          <a:bodyPr anchor="ctr"/>
          <a:p>
            <a:pPr algn="ctr"/>
            <a:endParaRPr/>
          </a:p>
        </p:txBody>
      </p:sp>
      <p:sp>
        <p:nvSpPr>
          <p:cNvPr id="83" name=""/>
          <p:cNvSpPr/>
          <p:nvPr/>
        </p:nvSpPr>
        <p:spPr>
          <a:xfrm rot="0" flipH="false" flipV="false">
            <a:off x="5735290" y="2580686"/>
            <a:ext cx="2637692" cy="257005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2700">
            <a:solidFill>
              <a:srgbClr val="5C5C5C">
                <a:alpha val="100000"/>
              </a:srgbClr>
            </a:solidFill>
            <a:prstDash val="solid"/>
            <a:miter lim="800000"/>
          </a:ln>
        </p:spPr>
        <p:txBody>
          <a:bodyPr anchor="ctr"/>
          <a:p>
            <a:pPr algn="ctr"/>
            <a:endParaRPr/>
          </a:p>
        </p:txBody>
      </p:sp>
      <p:sp>
        <p:nvSpPr>
          <p:cNvPr id="84" name=""/>
          <p:cNvSpPr/>
          <p:nvPr/>
        </p:nvSpPr>
        <p:spPr>
          <a:xfrm rot="0" flipH="false" flipV="false">
            <a:off x="5735290" y="3928036"/>
            <a:ext cx="2637692" cy="257005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2700">
            <a:solidFill>
              <a:srgbClr val="5C5C5C">
                <a:alpha val="100000"/>
              </a:srgbClr>
            </a:solidFill>
            <a:prstDash val="solid"/>
            <a:miter lim="800000"/>
          </a:ln>
        </p:spPr>
        <p:txBody>
          <a:bodyPr anchor="ctr"/>
          <a:p>
            <a:pPr algn="ctr"/>
            <a:endParaRPr/>
          </a:p>
        </p:txBody>
      </p:sp>
      <p:sp>
        <p:nvSpPr>
          <p:cNvPr id="85" name=""/>
          <p:cNvSpPr/>
          <p:nvPr/>
        </p:nvSpPr>
        <p:spPr>
          <a:xfrm rot="0" flipH="false" flipV="false">
            <a:off x="5735290" y="4379728"/>
            <a:ext cx="2637692" cy="257005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2700">
            <a:solidFill>
              <a:srgbClr val="5C5C5C">
                <a:alpha val="100000"/>
              </a:srgbClr>
            </a:solidFill>
            <a:prstDash val="solid"/>
            <a:miter lim="800000"/>
          </a:ln>
        </p:spPr>
        <p:txBody>
          <a:bodyPr anchor="ctr"/>
          <a:p>
            <a:pPr algn="ctr"/>
            <a:endParaRPr/>
          </a:p>
        </p:txBody>
      </p:sp>
      <p:sp>
        <p:nvSpPr>
          <p:cNvPr id="86" name=""/>
          <p:cNvSpPr/>
          <p:nvPr/>
        </p:nvSpPr>
        <p:spPr>
          <a:xfrm rot="0" flipH="false" flipV="false">
            <a:off x="5735290" y="4831420"/>
            <a:ext cx="2637692" cy="257005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2700">
            <a:solidFill>
              <a:srgbClr val="5C5C5C">
                <a:alpha val="100000"/>
              </a:srgbClr>
            </a:solidFill>
            <a:prstDash val="solid"/>
            <a:miter lim="800000"/>
          </a:ln>
        </p:spPr>
        <p:txBody>
          <a:bodyPr anchor="ctr"/>
          <a:p>
            <a:pPr algn="ctr"/>
            <a:endParaRPr/>
          </a:p>
        </p:txBody>
      </p:sp>
      <p:pic>
        <p:nvPicPr>
          <p:cNvPr id="87" name=""/>
          <p:cNvPicPr/>
          <p:nvPr/>
        </p:nvPicPr>
        <p:blipFill>
          <a:blip>
            <a:extLst>
              <a:ext uri="{96DAC541-7B7A-43D3-8B79-37D633B846F1}">
                <asvg:svgBlip r:embed="rId3"/>
              </a:ext>
            </a:extLst>
          </a:blip>
          <a:stretch>
            <a:fillRect/>
          </a:stretch>
        </p:blipFill>
        <p:spPr>
          <a:xfrm rot="0" flipH="true" flipV="false">
            <a:off x="6894539" y="3032378"/>
            <a:ext cx="328959" cy="120913"/>
          </a:xfrm>
          <a:prstGeom prst="rect"/>
        </p:spPr>
      </p:pic>
      <p:pic>
        <p:nvPicPr>
          <p:cNvPr id="88" name=""/>
          <p:cNvPicPr/>
          <p:nvPr/>
        </p:nvPicPr>
        <p:blipFill>
          <a:blip>
            <a:extLst>
              <a:ext uri="{96DAC541-7B7A-43D3-8B79-37D633B846F1}">
                <asvg:svgBlip r:embed="rId3"/>
              </a:ext>
            </a:extLst>
          </a:blip>
          <a:stretch>
            <a:fillRect/>
          </a:stretch>
        </p:blipFill>
        <p:spPr>
          <a:xfrm rot="0" flipH="true" flipV="false">
            <a:off x="6894539" y="3322407"/>
            <a:ext cx="328959" cy="120913"/>
          </a:xfrm>
          <a:prstGeom prst="rect"/>
        </p:spPr>
      </p:pic>
      <p:pic>
        <p:nvPicPr>
          <p:cNvPr id="89" name=""/>
          <p:cNvPicPr/>
          <p:nvPr/>
        </p:nvPicPr>
        <p:blipFill>
          <a:blip>
            <a:extLst>
              <a:ext uri="{96DAC541-7B7A-43D3-8B79-37D633B846F1}">
                <asvg:svgBlip r:embed="rId3"/>
              </a:ext>
            </a:extLst>
          </a:blip>
          <a:stretch>
            <a:fillRect/>
          </a:stretch>
        </p:blipFill>
        <p:spPr>
          <a:xfrm rot="0" flipH="true" flipV="false">
            <a:off x="6894539" y="3612436"/>
            <a:ext cx="328959" cy="120913"/>
          </a:xfrm>
          <a:prstGeom prst="rect"/>
        </p:spPr>
      </p:pic>
      <p:sp>
        <p:nvSpPr>
          <p:cNvPr id="90" name=""/>
          <p:cNvSpPr/>
          <p:nvPr/>
        </p:nvSpPr>
        <p:spPr>
          <a:xfrm rot="0" flipH="false" flipV="false">
            <a:off x="9800156" y="1638342"/>
            <a:ext cx="608698" cy="3368130"/>
          </a:xfrm>
          <a:prstGeom prst="rightBrace">
            <a:avLst/>
          </a:prstGeom>
          <a:ln w="12700">
            <a:solidFill>
              <a:srgbClr val="5C5C5C">
                <a:alpha val="100000"/>
              </a:srgbClr>
            </a:solidFill>
            <a:prstDash val="solid"/>
            <a:miter lim="800000"/>
          </a:ln>
        </p:spPr>
        <p:txBody>
          <a:bodyPr anchor="ctr"/>
          <a:p>
            <a:pPr algn="ctr"/>
            <a:endParaRPr/>
          </a:p>
        </p:txBody>
      </p:sp>
      <p:pic>
        <p:nvPicPr>
          <p:cNvPr id="91" name=""/>
          <p:cNvPicPr/>
          <p:nvPr/>
        </p:nvPicPr>
        <p:blipFill>
          <a:blip>
            <a:extLst>
              <a:ext uri="{96DAC541-7B7A-43D3-8B79-37D633B846F1}">
                <asvg:svgBlip r:embed="rId4"/>
              </a:ext>
            </a:extLst>
          </a:blip>
          <a:stretch>
            <a:fillRect/>
          </a:stretch>
        </p:blipFill>
        <p:spPr>
          <a:xfrm rot="0" flipH="false" flipV="false">
            <a:off x="10765788" y="3137400"/>
            <a:ext cx="508744" cy="370014"/>
          </a:xfrm>
          <a:prstGeom prst="rect"/>
        </p:spPr>
      </p:pic>
      <p:sp>
        <p:nvSpPr>
          <p:cNvPr id="92" name=""/>
          <p:cNvSpPr txBox="true"/>
          <p:nvPr/>
        </p:nvSpPr>
        <p:spPr>
          <a:xfrm rot="0" flipH="false" flipV="false">
            <a:off x="8754339" y="1638342"/>
            <a:ext cx="273050" cy="368300"/>
          </a:xfrm>
          <a:prstGeom prst="rect">
            <a:avLst/>
          </a:prstGeom>
          <a:ln w="6350">
            <a:prstDash val="solid"/>
          </a:ln>
        </p:spPr>
        <p:txBody>
          <a:bodyPr wrap="none">
            <a:spAutoFit/>
          </a:bodyPr>
          <a:p>
            <a:pPr/>
            <a:r>
              <a:rPr lang="en-US"/>
              <a:t>1</a:t>
            </a:r>
            <a:endParaRPr/>
          </a:p>
        </p:txBody>
      </p:sp>
      <p:sp>
        <p:nvSpPr>
          <p:cNvPr id="93" name=""/>
          <p:cNvSpPr txBox="true"/>
          <p:nvPr/>
        </p:nvSpPr>
        <p:spPr>
          <a:xfrm rot="0" flipH="false" flipV="false">
            <a:off x="8732114" y="2073347"/>
            <a:ext cx="317500" cy="368300"/>
          </a:xfrm>
          <a:prstGeom prst="rect">
            <a:avLst/>
          </a:prstGeom>
          <a:ln w="6350">
            <a:prstDash val="solid"/>
          </a:ln>
        </p:spPr>
        <p:txBody>
          <a:bodyPr wrap="none">
            <a:spAutoFit/>
          </a:bodyPr>
          <a:p>
            <a:pPr/>
            <a:r>
              <a:rPr lang="en-US"/>
              <a:t>2</a:t>
            </a:r>
            <a:endParaRPr/>
          </a:p>
        </p:txBody>
      </p:sp>
      <p:sp>
        <p:nvSpPr>
          <p:cNvPr id="94" name=""/>
          <p:cNvSpPr txBox="true"/>
          <p:nvPr/>
        </p:nvSpPr>
        <p:spPr>
          <a:xfrm rot="0" flipH="false" flipV="false">
            <a:off x="8732114" y="2469391"/>
            <a:ext cx="317500" cy="368300"/>
          </a:xfrm>
          <a:prstGeom prst="rect">
            <a:avLst/>
          </a:prstGeom>
          <a:ln w="6350">
            <a:prstDash val="solid"/>
          </a:ln>
        </p:spPr>
        <p:txBody>
          <a:bodyPr wrap="none">
            <a:spAutoFit/>
          </a:bodyPr>
          <a:p>
            <a:pPr/>
            <a:r>
              <a:rPr lang="en-US"/>
              <a:t>3</a:t>
            </a:r>
            <a:endParaRPr/>
          </a:p>
        </p:txBody>
      </p:sp>
      <p:sp>
        <p:nvSpPr>
          <p:cNvPr id="95" name=""/>
          <p:cNvSpPr txBox="true"/>
          <p:nvPr/>
        </p:nvSpPr>
        <p:spPr>
          <a:xfrm rot="0" flipH="false" flipV="false">
            <a:off x="8754339" y="3889076"/>
            <a:ext cx="412750" cy="368300"/>
          </a:xfrm>
          <a:prstGeom prst="rect">
            <a:avLst/>
          </a:prstGeom>
          <a:ln w="6350">
            <a:prstDash val="solid"/>
          </a:ln>
        </p:spPr>
        <p:txBody>
          <a:bodyPr wrap="none">
            <a:spAutoFit/>
          </a:bodyPr>
          <a:p>
            <a:pPr/>
            <a:r>
              <a:rPr lang="en-US"/>
              <a:t>12</a:t>
            </a:r>
            <a:endParaRPr/>
          </a:p>
        </p:txBody>
      </p:sp>
      <p:sp>
        <p:nvSpPr>
          <p:cNvPr id="96" name=""/>
          <p:cNvSpPr txBox="true"/>
          <p:nvPr/>
        </p:nvSpPr>
        <p:spPr>
          <a:xfrm rot="0" flipH="false" flipV="false">
            <a:off x="8732114" y="4324081"/>
            <a:ext cx="412750" cy="368300"/>
          </a:xfrm>
          <a:prstGeom prst="rect">
            <a:avLst/>
          </a:prstGeom>
          <a:ln w="6350">
            <a:prstDash val="solid"/>
          </a:ln>
        </p:spPr>
        <p:txBody>
          <a:bodyPr wrap="none">
            <a:spAutoFit/>
          </a:bodyPr>
          <a:p>
            <a:pPr/>
            <a:r>
              <a:rPr lang="en-US"/>
              <a:t>13</a:t>
            </a:r>
            <a:endParaRPr/>
          </a:p>
        </p:txBody>
      </p:sp>
      <p:sp>
        <p:nvSpPr>
          <p:cNvPr id="97" name=""/>
          <p:cNvSpPr txBox="true"/>
          <p:nvPr/>
        </p:nvSpPr>
        <p:spPr>
          <a:xfrm rot="0" flipH="false" flipV="false">
            <a:off x="8732114" y="4720125"/>
            <a:ext cx="412750" cy="368300"/>
          </a:xfrm>
          <a:prstGeom prst="rect">
            <a:avLst/>
          </a:prstGeom>
          <a:ln w="6350">
            <a:prstDash val="solid"/>
          </a:ln>
        </p:spPr>
        <p:txBody>
          <a:bodyPr wrap="none">
            <a:spAutoFit/>
          </a:bodyPr>
          <a:p>
            <a:pPr/>
            <a:r>
              <a:rPr lang="en-US"/>
              <a:t>14</a:t>
            </a:r>
            <a:endParaRPr/>
          </a:p>
        </p:txBody>
      </p:sp>
    </p:spTree>
  </p:cSld>
</p:sld>
</file>

<file path=ppt/slides/slide8.xml><?xml version="1.0" encoding="utf-8"?>
<p:sld xmlns:a="http://schemas.openxmlformats.org/drawingml/2006/main" xmlns:asvg="http://schemas.microsoft.com/office/drawing/2016/SVG/main" xmlns:p="http://schemas.openxmlformats.org/presentationml/2006/main" xmlns:r="http://schemas.openxmlformats.org/officeDocument/2006/relationships">
  <p:cSld>
    <p:spTree>
      <p:nvGrpSpPr>
        <p:cNvPr id="9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图形 3"/>
          <p:cNvPicPr>
            <a:picLocks noChangeAspect="true"/>
          </p:cNvPicPr>
          <p:nvPr/>
        </p:nvPicPr>
        <p:blipFill>
          <a:blip>
            <a:extLst>
              <a:ext uri="{96DAC541-7B7A-43D3-8B79-37D633B846F1}">
                <asvg:svgBlip r:embed="rId1"/>
              </a:ext>
            </a:extLst>
          </a:blip>
          <a:stretch>
            <a:fillRect/>
          </a:stretch>
        </p:blipFill>
        <p:spPr>
          <a:xfrm>
            <a:off x="8844123" y="485484"/>
            <a:ext cx="2831940" cy="520356"/>
          </a:xfrm>
          <a:prstGeom prst="rect">
            <a:avLst/>
          </a:prstGeom>
        </p:spPr>
      </p:pic>
      <p:pic>
        <p:nvPicPr>
          <p:cNvPr id="100" name="图片 4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/>
            </a:extLst>
          </a:blip>
          <a:srcRect b="35972"/>
          <a:stretch>
            <a:fillRect/>
          </a:stretch>
        </p:blipFill>
        <p:spPr>
          <a:xfrm flipH="true">
            <a:off x="0" y="4642142"/>
            <a:ext cx="12192000" cy="2215859"/>
          </a:xfrm>
          <a:custGeom>
            <a:avLst/>
            <a:gdLst>
              <a:gd name="connsiteX0" fmla="*/ 12192000 w 12192000"/>
              <a:gd name="connsiteY0" fmla="*/ 0 h 2215859"/>
              <a:gd name="connsiteX1" fmla="*/ 0 w 12192000"/>
              <a:gd name="connsiteY1" fmla="*/ 0 h 2215859"/>
              <a:gd name="connsiteX2" fmla="*/ 0 w 12192000"/>
              <a:gd name="connsiteY2" fmla="*/ 2215859 h 2215859"/>
              <a:gd name="connsiteX3" fmla="*/ 12192000 w 12192000"/>
              <a:gd name="connsiteY3" fmla="*/ 2215859 h 2215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2215859">
                <a:moveTo>
                  <a:pt x="12192000" y="0"/>
                </a:moveTo>
                <a:lnTo>
                  <a:pt x="0" y="0"/>
                </a:lnTo>
                <a:lnTo>
                  <a:pt x="0" y="2215859"/>
                </a:lnTo>
                <a:lnTo>
                  <a:pt x="12192000" y="2215859"/>
                </a:lnTo>
                <a:close/>
              </a:path>
            </a:pathLst>
          </a:custGeom>
        </p:spPr>
      </p:pic>
      <p:sp>
        <p:nvSpPr>
          <p:cNvPr id="101" name="文本框 6"/>
          <p:cNvSpPr txBox="true"/>
          <p:nvPr/>
        </p:nvSpPr>
        <p:spPr>
          <a:xfrm rot="0" flipH="false" flipV="false">
            <a:off x="238522" y="1005840"/>
            <a:ext cx="7858255" cy="1917700"/>
          </a:xfrm>
          <a:prstGeom prst="rect">
            <a:avLst/>
          </a:prstGeom>
          <a:noFill/>
        </p:spPr>
        <p:txBody>
          <a:bodyPr wrap="square" rtlCol="false">
            <a:spAutoFit/>
          </a:bodyPr>
          <a:lstStyle/>
          <a:p>
            <a:pPr marL="457200" indent="-457200">
              <a:buAutoNum type="arabicPeriod"/>
            </a:pPr>
            <a:r>
              <a:rPr lang="en-US" sz="2400">
                <a:latin typeface="Times New Roman"/>
                <a:ea typeface="等线"/>
                <a:cs typeface="Times New Roman"/>
              </a:rPr>
              <a:t>Locate faces to facilitate the projection from face images </a:t>
            </a:r>
            <a:r>
              <a:rPr lang="en-US" sz="2400">
                <a:latin typeface="Times New Roman"/>
                <a:ea typeface="等线"/>
                <a:cs typeface="Times New Roman"/>
              </a:rPr>
              <a:t>to the latent vectors.</a:t>
            </a:r>
            <a:endParaRPr/>
          </a:p>
          <a:p>
            <a:pPr marL="457200" indent="-457200">
              <a:buAutoNum type="arabicPeriod"/>
            </a:pPr>
            <a:endParaRPr lang="en-US" sz="2400">
              <a:latin typeface="Times New Roman"/>
              <a:ea typeface="等线"/>
              <a:cs typeface="Times New Roman"/>
            </a:endParaRPr>
          </a:p>
          <a:p>
            <a:pPr marL="457200" indent="-457200">
              <a:buAutoNum type="arabicPeriod"/>
            </a:pPr>
            <a:r>
              <a:rPr lang="en-US" sz="2400">
                <a:latin typeface="Times New Roman"/>
                <a:ea typeface="等线"/>
                <a:cs typeface="Times New Roman"/>
              </a:rPr>
              <a:t>Accurately overlay StyleGAN-generated faces onto the </a:t>
            </a:r>
            <a:endParaRPr/>
          </a:p>
          <a:p>
            <a:pPr lvl="1"/>
            <a:r>
              <a:rPr lang="en-US" sz="2400">
                <a:latin typeface="Times New Roman"/>
                <a:ea typeface="等线"/>
                <a:cs typeface="Times New Roman"/>
              </a:rPr>
              <a:t>corresponding real-world faces.</a:t>
            </a:r>
            <a:endParaRPr lang="zh-CN" sz="2400">
              <a:latin typeface="Times New Roman"/>
              <a:ea typeface="等线"/>
              <a:cs typeface="Times New Roman"/>
            </a:endParaRPr>
          </a:p>
        </p:txBody>
      </p:sp>
      <p:sp>
        <p:nvSpPr>
          <p:cNvPr id="102" name="文本框 7"/>
          <p:cNvSpPr txBox="true"/>
          <p:nvPr/>
        </p:nvSpPr>
        <p:spPr>
          <a:xfrm rot="0" flipH="false" flipV="false">
            <a:off x="1005151" y="3231622"/>
            <a:ext cx="10181698" cy="553998"/>
          </a:xfrm>
          <a:prstGeom prst="rect">
            <a:avLst/>
          </a:prstGeom>
          <a:noFill/>
        </p:spPr>
        <p:txBody>
          <a:bodyPr wrap="none" rtlCol="false">
            <a:spAutoFit/>
          </a:bodyPr>
          <a:lstStyle/>
          <a:p>
            <a:pPr/>
            <a:r>
              <a:rPr lang="en-US" altLang="zh-CN" sz="3000" b="true" dirty="false">
                <a:latin typeface="Times New Roman" panose="02020603050405020304" pitchFamily="18" charset="0"/>
                <a:cs typeface="Times New Roman" panose="02020603050405020304" pitchFamily="18" charset="0"/>
              </a:rPr>
              <a:t>We need to use face recognition system to assistant Style Gan</a:t>
            </a:r>
            <a:endParaRPr lang="zh-CN" altLang="en-US" sz="3000" b="true" dirty="false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3" name="文本框 8"/>
          <p:cNvSpPr txBox="true"/>
          <p:nvPr/>
        </p:nvSpPr>
        <p:spPr>
          <a:xfrm rot="0" flipH="false" flipV="false">
            <a:off x="908893" y="4072411"/>
            <a:ext cx="10375900" cy="1873250"/>
          </a:xfrm>
          <a:prstGeom prst="rect">
            <a:avLst/>
          </a:prstGeom>
          <a:noFill/>
        </p:spPr>
        <p:txBody>
          <a:bodyPr wrap="square" rtlCol="false">
            <a:spAutoFit/>
          </a:bodyPr>
          <a:lstStyle/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US" sz="2600" b="true"/>
              <a:t>NVIDIA Jetson Inference (TAO </a:t>
            </a:r>
            <a:r>
              <a:rPr lang="en-US" sz="2600" b="true"/>
              <a:t>FaceDetect</a:t>
            </a:r>
            <a:r>
              <a:rPr lang="en-US" sz="2600" b="true"/>
              <a:t>, facenet-120)</a:t>
            </a:r>
            <a:endParaRPr/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US" sz="2600" b="true"/>
              <a:t>YOLO  (5 and 11)	</a:t>
            </a:r>
            <a:endParaRPr/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US" sz="2600" b="true"/>
              <a:t>YuNet</a:t>
            </a:r>
            <a:endParaRPr lang="en-US" sz="2600" b="true"/>
          </a:p>
        </p:txBody>
      </p:sp>
      <p:sp>
        <p:nvSpPr>
          <p:cNvPr id="104" name="矩形 9"/>
          <p:cNvSpPr/>
          <p:nvPr/>
        </p:nvSpPr>
        <p:spPr>
          <a:xfrm rot="0" flipH="false" flipV="false">
            <a:off x="3137330" y="5196688"/>
            <a:ext cx="863600" cy="91440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sz="5400" b="true">
                <a:ln w="12700">
                  <a:solidFill>
                    <a:schemeClr val="accent3">
                      <a:lumMod val="50000"/>
                      <a:alpha val="100000"/>
                    </a:schemeClr>
                  </a:solidFill>
                  <a:prstDash val="solid"/>
                </a:ln>
                <a:pattFill prst="narHorz">
                  <a:fgClr>
                    <a:schemeClr val="accent3">
                      <a:alpha val="100000"/>
                    </a:schemeClr>
                  </a:fgClr>
                  <a:bgClr>
                    <a:schemeClr val="accent3">
                      <a:lumMod val="40000"/>
                      <a:lumOff val="60000"/>
                      <a:alpha val="100000"/>
                    </a:schemeClr>
                  </a:bgClr>
                </a:pattFill>
                <a:effectLst>
                  <a:innerShdw blurRad="177800" dist="0" dir="0">
                    <a:schemeClr val="accent3">
                      <a:lumMod val="50000"/>
                      <a:alpha val="100000"/>
                    </a:schemeClr>
                  </a:innerShdw>
                </a:effectLst>
              </a:rPr>
              <a:t>✅</a:t>
            </a:r>
            <a:endParaRPr/>
          </a:p>
        </p:txBody>
      </p:sp>
      <p:sp>
        <p:nvSpPr>
          <p:cNvPr id="105" name="标题 1"/>
          <p:cNvSpPr txBox="true">
            <a:spLocks noGrp="true"/>
          </p:cNvSpPr>
          <p:nvPr/>
        </p:nvSpPr>
        <p:spPr>
          <a:xfrm rot="0" flipH="false" flipV="false">
            <a:off x="186069" y="-67266"/>
            <a:ext cx="10222785" cy="1325563"/>
          </a:xfrm>
          <a:prstGeom prst="rect">
            <a:avLst/>
          </a:prstGeom>
          <a:ln>
            <a:extLst/>
          </a:ln>
        </p:spPr>
        <p:txBody>
          <a:bodyPr vert="horz" lIns="91440" tIns="45720" rIns="91440" bIns="45720" anchor="ctr">
            <a:normAutofit fontScale="100000"/>
          </a:bodyPr>
          <a:lstStyle>
            <a:lvl1pPr algn="l" defTabSz="914400" rtl="false" eaLnBrk="true" latinLnBrk="false" hangingPunct="true">
              <a:lnSpc>
                <a:spcPct val="90000"/>
              </a:lnSpc>
              <a:spcBef>
                <a:spcPct val="1"/>
              </a:spcBef>
              <a:buNone/>
              <a:defRPr sz="4400" kern="1200">
                <a:solidFill>
                  <a:srgbClr val="000000"/>
                </a:solidFill>
                <a:latin typeface="等线 Light"/>
                <a:ea typeface="等线 Light"/>
                <a:cs typeface="+mj-cs"/>
              </a:defRPr>
            </a:lvl1pPr>
          </a:lstStyle>
          <a:p>
            <a:pPr marL="0" lvl="0" algn="l" defTabSz="914400">
              <a:lnSpc>
                <a:spcPct val="90000"/>
              </a:lnSpc>
              <a:spcBef>
                <a:spcPct val="1"/>
              </a:spcBef>
              <a:buNone/>
              <a:defRPr sz="4400">
                <a:solidFill>
                  <a:srgbClr val="000000">
                    <a:alpha val="100000"/>
                  </a:srgbClr>
                </a:solidFill>
                <a:latin typeface="等线 Light"/>
                <a:ea typeface="等线 Light"/>
                <a:cs typeface="+mj-cs"/>
              </a:defRPr>
            </a:pPr>
            <a:r>
              <a:rPr lang="en-US" sz="3000" b="true">
                <a:solidFill>
                  <a:srgbClr val="000000">
                    <a:alpha val="100000"/>
                  </a:srgbClr>
                </a:solidFill>
                <a:latin typeface="Times New Roman"/>
                <a:ea typeface="思源黑体 CN Bold"/>
                <a:cs typeface="Times New Roman"/>
              </a:rPr>
              <a:t>Solutions -</a:t>
            </a:r>
            <a:r>
              <a:rPr lang="en-US" sz="3000" b="true">
                <a:solidFill>
                  <a:srgbClr val="000000">
                    <a:alpha val="100000"/>
                  </a:srgbClr>
                </a:solidFill>
                <a:latin typeface="Times New Roman"/>
                <a:ea typeface="思源黑体 CN Bold"/>
                <a:cs typeface="Times New Roman"/>
              </a:rPr>
              <a:t> face detection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asvg="http://schemas.microsoft.com/office/drawing/2016/SVG/main" xmlns:p="http://schemas.openxmlformats.org/presentationml/2006/main" xmlns:r="http://schemas.openxmlformats.org/officeDocument/2006/relationships">
  <p:cSld>
    <p:spTree>
      <p:nvGrpSpPr>
        <p:cNvPr id="10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标题 1"/>
          <p:cNvSpPr txBox="true">
            <a:spLocks noGrp="true"/>
          </p:cNvSpPr>
          <p:nvPr/>
        </p:nvSpPr>
        <p:spPr>
          <a:xfrm rot="0" flipH="false" flipV="false">
            <a:off x="186069" y="-67266"/>
            <a:ext cx="10222785" cy="1325563"/>
          </a:xfrm>
          <a:prstGeom prst="rect">
            <a:avLst/>
          </a:prstGeom>
          <a:ln>
            <a:extLst/>
          </a:ln>
        </p:spPr>
        <p:txBody>
          <a:bodyPr vert="horz" lIns="91440" tIns="45720" rIns="91440" bIns="45720" anchor="ctr">
            <a:normAutofit fontScale="100000"/>
          </a:bodyPr>
          <a:lstStyle>
            <a:lvl1pPr algn="l" defTabSz="914400" rtl="false" eaLnBrk="true" latinLnBrk="false" hangingPunct="true">
              <a:lnSpc>
                <a:spcPct val="90000"/>
              </a:lnSpc>
              <a:spcBef>
                <a:spcPct val="1"/>
              </a:spcBef>
              <a:buNone/>
              <a:defRPr sz="4400" kern="1200">
                <a:solidFill>
                  <a:srgbClr val="000000"/>
                </a:solidFill>
                <a:latin typeface="等线 Light"/>
                <a:ea typeface="等线 Light"/>
                <a:cs typeface="+mj-cs"/>
              </a:defRPr>
            </a:lvl1pPr>
          </a:lstStyle>
          <a:p>
            <a:pPr marL="0" lvl="0" algn="l" defTabSz="914400">
              <a:lnSpc>
                <a:spcPct val="90000"/>
              </a:lnSpc>
              <a:spcBef>
                <a:spcPct val="1"/>
              </a:spcBef>
              <a:buNone/>
              <a:defRPr sz="4400">
                <a:solidFill>
                  <a:srgbClr val="000000">
                    <a:alpha val="100000"/>
                  </a:srgbClr>
                </a:solidFill>
                <a:latin typeface="等线 Light"/>
                <a:ea typeface="等线 Light"/>
                <a:cs typeface="+mj-cs"/>
              </a:defRPr>
            </a:pPr>
            <a:r>
              <a:rPr lang="en-US" sz="3000" b="true">
                <a:solidFill>
                  <a:srgbClr val="000000">
                    <a:alpha val="100000"/>
                  </a:srgbClr>
                </a:solidFill>
                <a:latin typeface="Times New Roman"/>
                <a:ea typeface="思源黑体 CN Bold"/>
                <a:cs typeface="Times New Roman"/>
              </a:rPr>
              <a:t>Solutions -</a:t>
            </a:r>
            <a:r>
              <a:rPr lang="en-US" sz="3000" b="true">
                <a:solidFill>
                  <a:srgbClr val="000000">
                    <a:alpha val="100000"/>
                  </a:srgbClr>
                </a:solidFill>
                <a:latin typeface="Times New Roman"/>
                <a:ea typeface="思源黑体 CN Bold"/>
                <a:cs typeface="Times New Roman"/>
              </a:rPr>
              <a:t> generate from one new face</a:t>
            </a:r>
            <a:endParaRPr/>
          </a:p>
        </p:txBody>
      </p:sp>
      <p:sp>
        <p:nvSpPr>
          <p:cNvPr id="108" name=""/>
          <p:cNvSpPr txBox="true"/>
          <p:nvPr/>
        </p:nvSpPr>
        <p:spPr>
          <a:xfrm rot="0" flipH="false" flipV="false">
            <a:off x="477811" y="1388997"/>
            <a:ext cx="4819650" cy="4845050"/>
          </a:xfrm>
          <a:prstGeom prst="rect">
            <a:avLst/>
          </a:prstGeom>
          <a:ln w="6350">
            <a:prstDash val="solid"/>
          </a:ln>
        </p:spPr>
        <p:txBody>
          <a:bodyPr wrap="square">
            <a:spAutoFit/>
          </a:bodyPr>
          <a:lstStyle/>
          <a:p>
            <a:pPr marL="457200" indent="-457200">
              <a:buAutoNum type="arabicPeriod"/>
            </a:pPr>
            <a:r>
              <a:rPr lang="en-US" sz="2400"/>
              <a:t>Generate a face from the initial latent vector</a:t>
            </a:r>
            <a:endParaRPr/>
          </a:p>
          <a:p>
            <a:pPr marL="457200" indent="-457200">
              <a:buAutoNum type="arabicPeriod"/>
            </a:pPr>
            <a:endParaRPr lang="en-US" sz="2400"/>
          </a:p>
          <a:p>
            <a:pPr marL="457200" indent="-457200">
              <a:buAutoNum type="arabicPeriod"/>
            </a:pPr>
            <a:r>
              <a:rPr lang="en-US" sz="2400"/>
              <a:t>Use </a:t>
            </a:r>
            <a:r>
              <a:rPr lang="en-US" sz="2400" b="true"/>
              <a:t>VGG16</a:t>
            </a:r>
            <a:r>
              <a:rPr lang="en-US" sz="2400"/>
              <a:t> to extract the features of the generated face and the target face</a:t>
            </a:r>
            <a:endParaRPr/>
          </a:p>
          <a:p>
            <a:pPr marL="457200" indent="-457200">
              <a:buAutoNum type="arabicPeriod"/>
            </a:pPr>
            <a:endParaRPr lang="en-US" sz="2400"/>
          </a:p>
          <a:p>
            <a:pPr marL="457200" indent="-457200">
              <a:buAutoNum type="arabicPeriod"/>
            </a:pPr>
            <a:r>
              <a:rPr lang="en-US" sz="2400"/>
              <a:t>Set the </a:t>
            </a:r>
            <a:r>
              <a:rPr lang="en-US" sz="2400" b="true"/>
              <a:t>distance</a:t>
            </a:r>
            <a:r>
              <a:rPr lang="en-US" sz="2400"/>
              <a:t> of the two faces as the loss function</a:t>
            </a:r>
            <a:endParaRPr/>
          </a:p>
          <a:p>
            <a:pPr marL="457200" indent="-457200">
              <a:buAutoNum type="arabicPeriod"/>
            </a:pPr>
            <a:endParaRPr lang="en-US" sz="2400"/>
          </a:p>
          <a:p>
            <a:pPr marL="457200" indent="-457200">
              <a:buAutoNum type="arabicPeriod"/>
            </a:pPr>
            <a:endParaRPr lang="en-US" sz="2400"/>
          </a:p>
          <a:p>
            <a:pPr marL="457200" indent="-457200">
              <a:buAutoNum type="arabicPeriod"/>
            </a:pPr>
            <a:endParaRPr lang="en-US" sz="2400"/>
          </a:p>
          <a:p>
            <a:pPr marL="457200" indent="-457200">
              <a:buAutoNum type="arabicPeriod"/>
            </a:pPr>
            <a:r>
              <a:rPr lang="en-US" sz="2400"/>
              <a:t>Do the </a:t>
            </a:r>
            <a:r>
              <a:rPr lang="en-US" sz="2400" b="true"/>
              <a:t>gradient descent</a:t>
            </a:r>
            <a:endParaRPr/>
          </a:p>
        </p:txBody>
      </p:sp>
      <p:pic>
        <p:nvPicPr>
          <p:cNvPr id="109" name="图形 4"/>
          <p:cNvPicPr>
            <a:picLocks noChangeAspect="true"/>
          </p:cNvPicPr>
          <p:nvPr/>
        </p:nvPicPr>
        <p:blipFill>
          <a:blip>
            <a:extLst>
              <a:ext uri="{96DAC541-7B7A-43D3-8B79-37D633B846F1}">
                <asvg:svgBlip r:embed="rId1"/>
              </a:ext>
            </a:extLst>
          </a:blip>
          <a:stretch>
            <a:fillRect/>
          </a:stretch>
        </p:blipFill>
        <p:spPr>
          <a:xfrm>
            <a:off x="8844123" y="485484"/>
            <a:ext cx="2831940" cy="520356"/>
          </a:xfrm>
          <a:prstGeom prst="rect">
            <a:avLst/>
          </a:prstGeom>
        </p:spPr>
      </p:pic>
      <p:pic>
        <p:nvPicPr>
          <p:cNvPr id="110" name="图片 5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/>
            </a:extLst>
          </a:blip>
          <a:srcRect b="35972"/>
          <a:stretch>
            <a:fillRect/>
          </a:stretch>
        </p:blipFill>
        <p:spPr>
          <a:xfrm flipH="true">
            <a:off x="0" y="4642142"/>
            <a:ext cx="12192000" cy="2215859"/>
          </a:xfrm>
          <a:custGeom>
            <a:avLst/>
            <a:gdLst>
              <a:gd name="connsiteX0" fmla="*/ 12192000 w 12192000"/>
              <a:gd name="connsiteY0" fmla="*/ 0 h 2215859"/>
              <a:gd name="connsiteX1" fmla="*/ 0 w 12192000"/>
              <a:gd name="connsiteY1" fmla="*/ 0 h 2215859"/>
              <a:gd name="connsiteX2" fmla="*/ 0 w 12192000"/>
              <a:gd name="connsiteY2" fmla="*/ 2215859 h 2215859"/>
              <a:gd name="connsiteX3" fmla="*/ 12192000 w 12192000"/>
              <a:gd name="connsiteY3" fmla="*/ 2215859 h 2215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2215859">
                <a:moveTo>
                  <a:pt x="12192000" y="0"/>
                </a:moveTo>
                <a:lnTo>
                  <a:pt x="0" y="0"/>
                </a:lnTo>
                <a:lnTo>
                  <a:pt x="0" y="2215859"/>
                </a:lnTo>
                <a:lnTo>
                  <a:pt x="12192000" y="2215859"/>
                </a:lnTo>
                <a:close/>
              </a:path>
            </a:pathLst>
          </a:custGeom>
        </p:spPr>
      </p:pic>
      <p:pic>
        <p:nvPicPr>
          <p:cNvPr id="111" name=""/>
          <p:cNvPicPr/>
          <p:nvPr/>
        </p:nvPicPr>
        <p:blipFill>
          <a:blip>
            <a:extLst>
              <a:ext uri="{96DAC541-7B7A-43D3-8B79-37D633B846F1}">
                <asvg:svgBlip r:embed="rId3"/>
              </a:ext>
            </a:extLst>
          </a:blip>
          <a:stretch>
            <a:fillRect/>
          </a:stretch>
        </p:blipFill>
        <p:spPr>
          <a:xfrm rot="0" flipH="false" flipV="false">
            <a:off x="477811" y="5068607"/>
            <a:ext cx="4449417" cy="479819"/>
          </a:xfrm>
          <a:prstGeom prst="rect"/>
        </p:spPr>
      </p:pic>
      <p:pic>
        <p:nvPicPr>
          <p:cNvPr id="112" name="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 flipH="false" flipV="false">
            <a:off x="5931744" y="2179742"/>
            <a:ext cx="1249258" cy="1249258"/>
          </a:xfrm>
          <a:prstGeom prst="rect"/>
        </p:spPr>
      </p:pic>
      <p:pic>
        <p:nvPicPr>
          <p:cNvPr id="113" name="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 flipH="false" flipV="false">
            <a:off x="5931744" y="4017513"/>
            <a:ext cx="1249259" cy="1249259"/>
          </a:xfrm>
          <a:prstGeom prst="rect"/>
        </p:spPr>
      </p:pic>
      <p:pic>
        <p:nvPicPr>
          <p:cNvPr id="114" name=""/>
          <p:cNvPicPr/>
          <p:nvPr/>
        </p:nvPicPr>
        <p:blipFill>
          <a:blip>
            <a:extLst>
              <a:ext uri="{96DAC541-7B7A-43D3-8B79-37D633B846F1}">
                <asvg:svgBlip r:embed="rId6"/>
              </a:ext>
            </a:extLst>
          </a:blip>
          <a:stretch>
            <a:fillRect/>
          </a:stretch>
        </p:blipFill>
        <p:spPr>
          <a:xfrm rot="0" flipH="false" flipV="false">
            <a:off x="6302001" y="1203990"/>
            <a:ext cx="508744" cy="370014"/>
          </a:xfrm>
          <a:prstGeom prst="rect"/>
        </p:spPr>
      </p:pic>
      <p:cxnSp>
        <p:nvCxnSpPr>
          <p:cNvPr id="115" name=""/>
          <p:cNvCxnSpPr>
            <a:endCxn id="112" idx="0"/>
          </p:cNvCxnSpPr>
          <p:nvPr/>
        </p:nvCxnSpPr>
        <p:spPr>
          <a:xfrm rot="0" flipH="false" flipV="false">
            <a:off x="6556373" y="1682217"/>
            <a:ext cx="0" cy="497524"/>
          </a:xfrm>
          <a:prstGeom prst="straightConnector1"/>
          <a:ln w="25400">
            <a:solidFill>
              <a:srgbClr val="000000">
                <a:alpha val="100000"/>
              </a:srgbClr>
            </a:solidFill>
            <a:prstDash val="solid"/>
            <a:headEnd/>
            <a:tailEnd type="triangle"/>
          </a:ln>
        </p:spPr>
      </p:cxnSp>
      <p:cxnSp>
        <p:nvCxnSpPr>
          <p:cNvPr id="116" name=""/>
          <p:cNvCxnSpPr/>
          <p:nvPr/>
        </p:nvCxnSpPr>
        <p:spPr>
          <a:xfrm rot="0" flipH="false" flipV="true">
            <a:off x="7181002" y="3797104"/>
            <a:ext cx="1393693" cy="846052"/>
          </a:xfrm>
          <a:prstGeom prst="bentConnector3">
            <a:avLst>
              <a:gd name="adj1" fmla="val 50000"/>
            </a:avLst>
          </a:prstGeom>
          <a:ln w="25400">
            <a:solidFill>
              <a:srgbClr val="000000">
                <a:alpha val="100000"/>
              </a:srgbClr>
            </a:solidFill>
            <a:prstDash val="solid"/>
            <a:headEnd/>
            <a:tailEnd type="triangle"/>
          </a:ln>
        </p:spPr>
      </p:cxnSp>
      <p:cxnSp>
        <p:nvCxnSpPr>
          <p:cNvPr id="117" name=""/>
          <p:cNvCxnSpPr/>
          <p:nvPr/>
        </p:nvCxnSpPr>
        <p:spPr>
          <a:xfrm rot="0" flipH="false" flipV="false">
            <a:off x="7181002" y="2804370"/>
            <a:ext cx="1380166" cy="736564"/>
          </a:xfrm>
          <a:prstGeom prst="bentConnector3">
            <a:avLst>
              <a:gd name="adj1" fmla="val 50000"/>
            </a:avLst>
          </a:prstGeom>
          <a:ln w="25400">
            <a:solidFill>
              <a:srgbClr val="000000">
                <a:alpha val="100000"/>
              </a:srgbClr>
            </a:solidFill>
            <a:prstDash val="solid"/>
            <a:headEnd/>
            <a:tailEnd type="triangle"/>
          </a:ln>
        </p:spPr>
      </p:cxnSp>
      <p:sp>
        <p:nvSpPr>
          <p:cNvPr id="118" name=""/>
          <p:cNvSpPr txBox="true"/>
          <p:nvPr/>
        </p:nvSpPr>
        <p:spPr>
          <a:xfrm rot="0" flipH="false" flipV="false">
            <a:off x="8467669" y="3429000"/>
            <a:ext cx="1428750" cy="520700"/>
          </a:xfrm>
          <a:prstGeom prst="rect">
            <a:avLst/>
          </a:prstGeom>
          <a:ln w="6350">
            <a:prstDash val="solid"/>
          </a:ln>
        </p:spPr>
        <p:txBody>
          <a:bodyPr wrap="none">
            <a:spAutoFit/>
          </a:bodyPr>
          <a:p>
            <a:pPr/>
            <a:r>
              <a:rPr lang="en-US" sz="2800" b="true"/>
              <a:t> VGG16</a:t>
            </a:r>
            <a:endParaRPr/>
          </a:p>
        </p:txBody>
      </p:sp>
      <p:cxnSp>
        <p:nvCxnSpPr>
          <p:cNvPr id="119" name=""/>
          <p:cNvCxnSpPr/>
          <p:nvPr/>
        </p:nvCxnSpPr>
        <p:spPr>
          <a:xfrm rot="0" flipH="false" flipV="false">
            <a:off x="9896419" y="3851848"/>
            <a:ext cx="920259" cy="736563"/>
          </a:xfrm>
          <a:prstGeom prst="bentConnector3">
            <a:avLst>
              <a:gd name="adj1" fmla="val 50000"/>
            </a:avLst>
          </a:prstGeom>
          <a:ln w="25400">
            <a:solidFill>
              <a:srgbClr val="000000">
                <a:alpha val="100000"/>
              </a:srgbClr>
            </a:solidFill>
            <a:prstDash val="solid"/>
            <a:headEnd/>
            <a:tailEnd type="triangle"/>
          </a:ln>
        </p:spPr>
      </p:cxnSp>
      <p:cxnSp>
        <p:nvCxnSpPr>
          <p:cNvPr id="120" name=""/>
          <p:cNvCxnSpPr/>
          <p:nvPr/>
        </p:nvCxnSpPr>
        <p:spPr>
          <a:xfrm rot="0" flipH="false" flipV="true">
            <a:off x="9896419" y="2763153"/>
            <a:ext cx="906734" cy="832524"/>
          </a:xfrm>
          <a:prstGeom prst="bentConnector3">
            <a:avLst>
              <a:gd name="adj1" fmla="val 50000"/>
            </a:avLst>
          </a:prstGeom>
          <a:ln w="25400">
            <a:solidFill>
              <a:srgbClr val="000000">
                <a:alpha val="100000"/>
              </a:srgbClr>
            </a:solidFill>
            <a:prstDash val="solid"/>
            <a:headEnd/>
            <a:tailEnd type="triangle"/>
          </a:ln>
        </p:spPr>
      </p:cxnSp>
      <p:pic>
        <p:nvPicPr>
          <p:cNvPr id="121" name=""/>
          <p:cNvPicPr/>
          <p:nvPr/>
        </p:nvPicPr>
        <p:blipFill>
          <a:blip>
            <a:extLst>
              <a:ext uri="{96DAC541-7B7A-43D3-8B79-37D633B846F1}">
                <asvg:svgBlip r:embed="rId7"/>
              </a:ext>
            </a:extLst>
          </a:blip>
          <a:stretch>
            <a:fillRect/>
          </a:stretch>
        </p:blipFill>
        <p:spPr>
          <a:xfrm rot="0" flipH="false" flipV="false">
            <a:off x="10894881" y="4404261"/>
            <a:ext cx="1006844" cy="368300"/>
          </a:xfrm>
          <a:prstGeom prst="rect"/>
        </p:spPr>
      </p:pic>
      <p:pic>
        <p:nvPicPr>
          <p:cNvPr id="122" name=""/>
          <p:cNvPicPr/>
          <p:nvPr/>
        </p:nvPicPr>
        <p:blipFill>
          <a:blip>
            <a:alphaModFix amt="100000"/>
            <a:extLst>
              <a:ext uri="{96DAC541-7B7A-43D3-8B79-37D633B846F1}">
                <asvg:svgBlip r:embed="rId8"/>
              </a:ext>
            </a:extLst>
          </a:blip>
          <a:srcRect l="0" t="0" r="0" b="0"/>
          <a:stretch>
            <a:fillRect/>
          </a:stretch>
        </p:blipFill>
        <p:spPr>
          <a:xfrm rot="0" flipH="false" flipV="false">
            <a:off x="10894881" y="2536263"/>
            <a:ext cx="1051013" cy="453781"/>
          </a:xfrm>
          <a:prstGeom prst="rect"/>
        </p:spPr>
      </p:pic>
    </p:spTree>
  </p:cSld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true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false"/>
        </a:gradFill>
        <a:gradFill rotWithShape="true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false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false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true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false"/>
        </a:gradFill>
      </a:bgFillStyleLst>
    </a:fmtScheme>
  </a:themeElements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true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false"/>
        </a:gradFill>
        <a:gradFill rotWithShape="true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false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false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true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false"/>
        </a:gradFill>
      </a:bgFillStyleLst>
    </a:fmtScheme>
  </a:themeElements>
</a:theme>
</file>

<file path=docProps/app.xml><?xml version="1.0" encoding="utf-8"?>
<Properties xmlns:vt="http://schemas.openxmlformats.org/officeDocument/2006/docPropsVTypes" xmlns="http://schemas.openxmlformats.org/officeDocument/2006/extended-properties">
  <Application>Tencent office</Application>
</Properties>
</file>

<file path=docProps/core.xml><?xml version="1.0" encoding="utf-8"?>
<cp:coreProperties xmlns:xsi="http://www.w3.org/2001/XMLSchema-instance" xmlns:dcmitype="http://purl.org/dc/dcmitype/" xmlns:dcterms="http://purl.org/dc/terms/" xmlns:cp="http://schemas.openxmlformats.org/package/2006/metadata/core-properties" xmlns:dc="http://purl.org/dc/elements/1.1/">
  <dcterms:created xsi:type="dcterms:W3CDTF">2024-12-29T01:40:27Z</dcterms:created>
  <dcterms:modified xsi:type="dcterms:W3CDTF">2024-12-29T01:40:27Z</dcterms:modified>
</cp:coreProperties>
</file>